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8"/>
  </p:notesMasterIdLst>
  <p:sldIdLst>
    <p:sldId id="256" r:id="rId5"/>
    <p:sldId id="257" r:id="rId6"/>
    <p:sldId id="258" r:id="rId7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5D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83"/>
    <p:restoredTop sz="94645"/>
  </p:normalViewPr>
  <p:slideViewPr>
    <p:cSldViewPr>
      <p:cViewPr varScale="1">
        <p:scale>
          <a:sx n="100" d="100"/>
          <a:sy n="100" d="100"/>
        </p:scale>
        <p:origin x="4410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2B10DF-F5B7-4135-A35F-034D8480486E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03488" y="1336675"/>
            <a:ext cx="25495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55650" y="5146675"/>
            <a:ext cx="6045200" cy="4210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D221DA-FE1D-4680-8DB5-34A55049A5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3825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D221DA-FE1D-4680-8DB5-34A55049A5A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8744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000" b="1" i="0">
                <a:solidFill>
                  <a:srgbClr val="30302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000" b="1" i="0">
                <a:solidFill>
                  <a:srgbClr val="30302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000" b="1" i="0">
                <a:solidFill>
                  <a:srgbClr val="30302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7/22/2026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000" b="1" i="0">
                <a:solidFill>
                  <a:srgbClr val="30302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7/22/2026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7/22/2026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7560005" cy="10692003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48619" y="282337"/>
            <a:ext cx="6871704" cy="1006474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17499" y="425704"/>
            <a:ext cx="5264785" cy="787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000" b="1" i="0">
                <a:solidFill>
                  <a:srgbClr val="30302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12207" y="2323405"/>
            <a:ext cx="6082030" cy="64477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-946150" y="0"/>
            <a:ext cx="5264785" cy="17979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40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WEEK ONE</a:t>
            </a:r>
            <a:br>
              <a:rPr lang="en-GB" sz="40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</a:br>
            <a:r>
              <a:rPr lang="en-GB" sz="18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Week Commencing</a:t>
            </a:r>
            <a:br>
              <a:rPr lang="en-GB" sz="18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</a:br>
            <a:r>
              <a:rPr lang="en-GB" sz="18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1</a:t>
            </a:r>
            <a:r>
              <a:rPr lang="en-GB" sz="1800" spc="-50" baseline="3000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st</a:t>
            </a:r>
            <a:r>
              <a:rPr lang="en-GB" sz="18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 Sep , 21</a:t>
            </a:r>
            <a:r>
              <a:rPr lang="en-GB" sz="1800" spc="-50" baseline="3000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st</a:t>
            </a:r>
            <a:r>
              <a:rPr lang="en-GB" sz="18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 Sep, 12</a:t>
            </a:r>
            <a:r>
              <a:rPr lang="en-GB" sz="1800" spc="-50" baseline="3000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th</a:t>
            </a:r>
            <a:r>
              <a:rPr lang="en-GB" sz="18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 Oct </a:t>
            </a:r>
            <a:br>
              <a:rPr lang="en-GB" sz="32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</a:br>
            <a:endParaRPr sz="4000" spc="-50" dirty="0">
              <a:latin typeface="Hellix" panose="00000500000000000000" pitchFamily="50" charset="0"/>
              <a:ea typeface="Open Sans" pitchFamily="2" charset="0"/>
              <a:cs typeface="Open Sans" pitchFamily="2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16751" y="9264697"/>
            <a:ext cx="312801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solidFill>
                  <a:srgbClr val="4B4B4A"/>
                </a:solidFill>
                <a:latin typeface="Open Sans"/>
                <a:cs typeface="Open Sans"/>
              </a:rPr>
              <a:t>For</a:t>
            </a:r>
            <a:r>
              <a:rPr sz="800" spc="15" dirty="0">
                <a:solidFill>
                  <a:srgbClr val="4B4B4A"/>
                </a:solidFill>
                <a:latin typeface="Open Sans"/>
                <a:cs typeface="Open Sans"/>
              </a:rPr>
              <a:t> </a:t>
            </a:r>
            <a:r>
              <a:rPr sz="800" dirty="0">
                <a:solidFill>
                  <a:srgbClr val="4B4B4A"/>
                </a:solidFill>
                <a:latin typeface="Open Sans"/>
                <a:cs typeface="Open Sans"/>
              </a:rPr>
              <a:t>allergen</a:t>
            </a:r>
            <a:r>
              <a:rPr sz="800" spc="20" dirty="0">
                <a:solidFill>
                  <a:srgbClr val="4B4B4A"/>
                </a:solidFill>
                <a:latin typeface="Open Sans"/>
                <a:cs typeface="Open Sans"/>
              </a:rPr>
              <a:t> </a:t>
            </a:r>
            <a:r>
              <a:rPr sz="800" dirty="0">
                <a:solidFill>
                  <a:srgbClr val="4B4B4A"/>
                </a:solidFill>
                <a:latin typeface="Open Sans"/>
                <a:cs typeface="Open Sans"/>
              </a:rPr>
              <a:t>information</a:t>
            </a:r>
            <a:r>
              <a:rPr sz="800" spc="20" dirty="0">
                <a:solidFill>
                  <a:srgbClr val="4B4B4A"/>
                </a:solidFill>
                <a:latin typeface="Open Sans"/>
                <a:cs typeface="Open Sans"/>
              </a:rPr>
              <a:t> </a:t>
            </a:r>
            <a:r>
              <a:rPr sz="800" dirty="0">
                <a:solidFill>
                  <a:srgbClr val="4B4B4A"/>
                </a:solidFill>
                <a:latin typeface="Open Sans"/>
                <a:cs typeface="Open Sans"/>
              </a:rPr>
              <a:t>please</a:t>
            </a:r>
            <a:r>
              <a:rPr sz="800" spc="20" dirty="0">
                <a:solidFill>
                  <a:srgbClr val="4B4B4A"/>
                </a:solidFill>
                <a:latin typeface="Open Sans"/>
                <a:cs typeface="Open Sans"/>
              </a:rPr>
              <a:t> </a:t>
            </a:r>
            <a:r>
              <a:rPr sz="800" dirty="0">
                <a:solidFill>
                  <a:srgbClr val="4B4B4A"/>
                </a:solidFill>
                <a:latin typeface="Open Sans"/>
                <a:cs typeface="Open Sans"/>
              </a:rPr>
              <a:t>speak</a:t>
            </a:r>
            <a:r>
              <a:rPr sz="800" spc="20" dirty="0">
                <a:solidFill>
                  <a:srgbClr val="4B4B4A"/>
                </a:solidFill>
                <a:latin typeface="Open Sans"/>
                <a:cs typeface="Open Sans"/>
              </a:rPr>
              <a:t> </a:t>
            </a:r>
            <a:r>
              <a:rPr sz="800" dirty="0">
                <a:solidFill>
                  <a:srgbClr val="4B4B4A"/>
                </a:solidFill>
                <a:latin typeface="Open Sans"/>
                <a:cs typeface="Open Sans"/>
              </a:rPr>
              <a:t>to</a:t>
            </a:r>
            <a:r>
              <a:rPr sz="800" spc="20" dirty="0">
                <a:solidFill>
                  <a:srgbClr val="4B4B4A"/>
                </a:solidFill>
                <a:latin typeface="Open Sans"/>
                <a:cs typeface="Open Sans"/>
              </a:rPr>
              <a:t> </a:t>
            </a:r>
            <a:r>
              <a:rPr sz="800" dirty="0">
                <a:solidFill>
                  <a:srgbClr val="4B4B4A"/>
                </a:solidFill>
                <a:latin typeface="Open Sans"/>
                <a:cs typeface="Open Sans"/>
              </a:rPr>
              <a:t>a</a:t>
            </a:r>
            <a:r>
              <a:rPr sz="800" spc="15" dirty="0">
                <a:solidFill>
                  <a:srgbClr val="4B4B4A"/>
                </a:solidFill>
                <a:latin typeface="Open Sans"/>
                <a:cs typeface="Open Sans"/>
              </a:rPr>
              <a:t> </a:t>
            </a:r>
            <a:r>
              <a:rPr sz="800" dirty="0">
                <a:solidFill>
                  <a:srgbClr val="4B4B4A"/>
                </a:solidFill>
                <a:latin typeface="Open Sans"/>
                <a:cs typeface="Open Sans"/>
              </a:rPr>
              <a:t>member</a:t>
            </a:r>
            <a:r>
              <a:rPr sz="800" spc="20" dirty="0">
                <a:solidFill>
                  <a:srgbClr val="4B4B4A"/>
                </a:solidFill>
                <a:latin typeface="Open Sans"/>
                <a:cs typeface="Open Sans"/>
              </a:rPr>
              <a:t> </a:t>
            </a:r>
            <a:r>
              <a:rPr sz="800" dirty="0">
                <a:solidFill>
                  <a:srgbClr val="4B4B4A"/>
                </a:solidFill>
                <a:latin typeface="Open Sans"/>
                <a:cs typeface="Open Sans"/>
              </a:rPr>
              <a:t>of</a:t>
            </a:r>
            <a:r>
              <a:rPr sz="800" spc="20" dirty="0">
                <a:solidFill>
                  <a:srgbClr val="4B4B4A"/>
                </a:solidFill>
                <a:latin typeface="Open Sans"/>
                <a:cs typeface="Open Sans"/>
              </a:rPr>
              <a:t> </a:t>
            </a:r>
            <a:r>
              <a:rPr sz="800" dirty="0">
                <a:solidFill>
                  <a:srgbClr val="4B4B4A"/>
                </a:solidFill>
                <a:latin typeface="Open Sans"/>
                <a:cs typeface="Open Sans"/>
              </a:rPr>
              <a:t>our</a:t>
            </a:r>
            <a:r>
              <a:rPr sz="800" spc="20" dirty="0">
                <a:solidFill>
                  <a:srgbClr val="4B4B4A"/>
                </a:solidFill>
                <a:latin typeface="Open Sans"/>
                <a:cs typeface="Open Sans"/>
              </a:rPr>
              <a:t> </a:t>
            </a:r>
            <a:r>
              <a:rPr sz="800" spc="-10" dirty="0">
                <a:solidFill>
                  <a:srgbClr val="4B4B4A"/>
                </a:solidFill>
                <a:latin typeface="Open Sans"/>
                <a:cs typeface="Open Sans"/>
              </a:rPr>
              <a:t>team.</a:t>
            </a:r>
            <a:endParaRPr sz="800">
              <a:latin typeface="Open Sans"/>
              <a:cs typeface="Open Sans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2087793"/>
              </p:ext>
            </p:extLst>
          </p:nvPr>
        </p:nvGraphicFramePr>
        <p:xfrm>
          <a:off x="730250" y="2298700"/>
          <a:ext cx="6051231" cy="64477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92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1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58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90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91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547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2669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lang="en-GB" sz="1200" b="1" spc="-10" dirty="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MONDAY</a:t>
                      </a:r>
                      <a:endParaRPr lang="en-GB" sz="1200" dirty="0">
                        <a:latin typeface="Open Sans"/>
                        <a:cs typeface="Open Sans"/>
                      </a:endParaRPr>
                    </a:p>
                  </a:txBody>
                  <a:tcPr marL="0" marR="0" marT="10160" marB="0"/>
                </a:tc>
                <a:tc>
                  <a:txBody>
                    <a:bodyPr/>
                    <a:lstStyle/>
                    <a:p>
                      <a:pPr marL="2108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lang="en-GB" sz="1200" b="1" spc="-10" dirty="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TUESDAY</a:t>
                      </a:r>
                      <a:endParaRPr lang="en-GB" sz="1200" dirty="0">
                        <a:latin typeface="Open Sans"/>
                        <a:cs typeface="Open Sans"/>
                      </a:endParaRPr>
                    </a:p>
                  </a:txBody>
                  <a:tcPr marL="0" marR="0" marT="10160" marB="0"/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lang="en-GB" sz="1200" b="1" spc="-1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WEDNESDAY</a:t>
                      </a:r>
                      <a:endParaRPr lang="en-GB" sz="1200">
                        <a:latin typeface="Open Sans"/>
                        <a:cs typeface="Open Sans"/>
                      </a:endParaRPr>
                    </a:p>
                  </a:txBody>
                  <a:tcPr marL="0" marR="0" marT="10160" marB="0"/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lang="en-GB" sz="1200" b="1" spc="-1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THURSDAY</a:t>
                      </a:r>
                      <a:endParaRPr lang="en-GB" sz="1200">
                        <a:latin typeface="Open Sans"/>
                        <a:cs typeface="Open Sans"/>
                      </a:endParaRPr>
                    </a:p>
                  </a:txBody>
                  <a:tcPr marL="0" marR="0" marT="10160" marB="0"/>
                </a:tc>
                <a:tc>
                  <a:txBody>
                    <a:bodyPr/>
                    <a:lstStyle/>
                    <a:p>
                      <a:pPr marL="90805" algn="ctr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lang="en-GB" sz="1200" b="1" spc="-1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FRIDAY</a:t>
                      </a:r>
                      <a:endParaRPr lang="en-GB" sz="1200">
                        <a:latin typeface="Open Sans"/>
                        <a:cs typeface="Open Sans"/>
                      </a:endParaRPr>
                    </a:p>
                  </a:txBody>
                  <a:tcPr marL="0" marR="0" marT="1016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6830">
                <a:tc>
                  <a:txBody>
                    <a:bodyPr/>
                    <a:lstStyle/>
                    <a:p>
                      <a:pPr marL="15240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en-GB" sz="1200" b="1" spc="-20" dirty="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MEAT OPTION</a:t>
                      </a:r>
                      <a:endParaRPr lang="en-GB" sz="1200" dirty="0">
                        <a:latin typeface="Open Sans"/>
                        <a:cs typeface="Open Sans"/>
                      </a:endParaRPr>
                    </a:p>
                  </a:txBody>
                  <a:tcPr marL="0" marR="0" marT="41910" marB="0"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/>
                        </a:rPr>
                        <a:t> Chicken, Tomato &amp; Fresh Herb Sauce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Beef Chilli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Roast Turkey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with Sage &amp; Onion Stuffing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1425550" rtl="0" eaLnBrk="1" fontAlgn="base" latinLnBrk="0" hangingPunct="1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Beef Cottage Pie</a:t>
                      </a:r>
                      <a:endParaRPr lang="en-GB" sz="1300" b="1" i="0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/>
                        </a:rPr>
                        <a:t>Crispy Breaded Fish Fingers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7295">
                <a:tc>
                  <a:txBody>
                    <a:bodyPr/>
                    <a:lstStyle/>
                    <a:p>
                      <a:pPr marL="12827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en-GB" sz="1050" b="1" spc="-10" dirty="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VEGGIE OPTION</a:t>
                      </a:r>
                      <a:endParaRPr lang="en-GB" sz="1200" dirty="0">
                        <a:latin typeface="Open Sans"/>
                        <a:cs typeface="Open Sans"/>
                      </a:endParaRPr>
                    </a:p>
                  </a:txBody>
                  <a:tcPr marL="0" marR="0" marT="41910" marB="0" vert="vert270"/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i="0" kern="1200" dirty="0">
                          <a:solidFill>
                            <a:schemeClr val="tx1"/>
                          </a:solidFill>
                          <a:effectLst/>
                          <a:latin typeface="TT Chocolates" panose="02000503030000020002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/>
                        </a:rPr>
                        <a:t>Classic </a:t>
                      </a:r>
                    </a:p>
                    <a:p>
                      <a:pPr marL="0" marR="0" lvl="0" indent="0" algn="ctr" defTabSz="142555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/>
                        </a:rPr>
                        <a:t>Mac n Cheese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Five Bean Chilli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Root Veg Hotpot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with Cheesy Potato Topping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Vegetable &amp; Lentil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Cottage Pie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Cheese &amp; Tomato Pizza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27480">
                <a:tc>
                  <a:txBody>
                    <a:bodyPr/>
                    <a:lstStyle/>
                    <a:p>
                      <a:pPr marL="15430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en-GB" sz="1200" b="1" spc="-10" dirty="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SIDES</a:t>
                      </a:r>
                      <a:endParaRPr lang="en-GB" sz="1200" dirty="0">
                        <a:latin typeface="Open Sans"/>
                        <a:cs typeface="Open Sans"/>
                      </a:endParaRPr>
                    </a:p>
                  </a:txBody>
                  <a:tcPr marL="0" marR="0" marT="41910" marB="0"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/>
                        </a:rPr>
                        <a:t>Penne Pasta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/>
                        </a:rPr>
                        <a:t>Garlic Bread, Peas &amp; broccoli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Mexican Rice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Sweetcorn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+ Veg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Roast Potatoes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Carrots &amp; Green Beans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Broccoli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Sweetcorn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Chips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Baked Beans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Peas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70000">
                <a:tc>
                  <a:txBody>
                    <a:bodyPr/>
                    <a:lstStyle/>
                    <a:p>
                      <a:pPr marL="28321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en-GB" sz="900" b="1" spc="-10" dirty="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 JACKETS</a:t>
                      </a:r>
                      <a:endParaRPr lang="en-GB" sz="900" dirty="0">
                        <a:latin typeface="Open Sans"/>
                        <a:cs typeface="Open Sans"/>
                      </a:endParaRPr>
                    </a:p>
                  </a:txBody>
                  <a:tcPr marL="0" marR="0" marT="41910" marB="0" vert="vert270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Baked Beans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Cheddar Cheese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Tuna Mayo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Baked Beans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Cheddar Cheese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Tuna Mayo</a:t>
                      </a:r>
                      <a:endParaRPr kumimoji="0" lang="en-GB" sz="13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T Chocolates" panose="02000503030000020002"/>
                        <a:ea typeface="+mn-ea"/>
                        <a:cs typeface="+mn-cs"/>
                      </a:endParaRP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Baked Beans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Cheddar Cheese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Tuna Mayo</a:t>
                      </a:r>
                      <a:endParaRPr kumimoji="0" lang="en-GB" sz="13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T Chocolates" panose="02000503030000020002"/>
                        <a:ea typeface="+mn-ea"/>
                        <a:cs typeface="+mn-cs"/>
                      </a:endParaRP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Baked Beans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Cheddar Cheese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Tuna Mayo</a:t>
                      </a:r>
                      <a:endParaRPr kumimoji="0" lang="en-GB" sz="13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T Chocolates" panose="02000503030000020002"/>
                        <a:ea typeface="+mn-ea"/>
                        <a:cs typeface="+mn-cs"/>
                      </a:endParaRP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Baked Beans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Cheddar Cheese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Tuna Mayo</a:t>
                      </a:r>
                    </a:p>
                  </a:txBody>
                  <a:tcPr marL="139563" marR="139563" marT="69782" marB="69782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118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en-GB" sz="1200" b="1" spc="-10" dirty="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DESSERT</a:t>
                      </a:r>
                      <a:endParaRPr lang="en-GB" sz="1200" dirty="0">
                        <a:latin typeface="Open Sans"/>
                        <a:cs typeface="Open Sans"/>
                      </a:endParaRPr>
                    </a:p>
                  </a:txBody>
                  <a:tcPr marL="0" marR="0" marT="41910" marB="0"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/>
                        </a:rPr>
                        <a:t>Apple &amp;  Autumn berry strudel </a:t>
                      </a: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Iced Shortbread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Carrot cake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Pear &amp; cinnamon cake with custard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Chocolate crunch cake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1" name="Rectangle: Folded Corner 30">
            <a:extLst>
              <a:ext uri="{FF2B5EF4-FFF2-40B4-BE49-F238E27FC236}">
                <a16:creationId xmlns:a16="http://schemas.microsoft.com/office/drawing/2014/main" id="{0FFF0C8B-19D8-5C81-178E-C49AE9048C0C}"/>
              </a:ext>
            </a:extLst>
          </p:cNvPr>
          <p:cNvSpPr/>
          <p:nvPr/>
        </p:nvSpPr>
        <p:spPr>
          <a:xfrm>
            <a:off x="3930650" y="165100"/>
            <a:ext cx="2133600" cy="1166082"/>
          </a:xfrm>
          <a:prstGeom prst="foldedCorner">
            <a:avLst>
              <a:gd name="adj" fmla="val 3750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>
              <a:solidFill>
                <a:schemeClr val="tx1"/>
              </a:solidFill>
            </a:endParaRPr>
          </a:p>
          <a:p>
            <a:pPr algn="ctr"/>
            <a:endParaRPr lang="en-GB" sz="1600" dirty="0">
              <a:solidFill>
                <a:schemeClr val="tx1"/>
              </a:solidFill>
            </a:endParaRPr>
          </a:p>
          <a:p>
            <a:pPr algn="ctr"/>
            <a:r>
              <a:rPr lang="en-GB" sz="1600" b="1" dirty="0">
                <a:solidFill>
                  <a:srgbClr val="EB5D56"/>
                </a:solidFill>
              </a:rPr>
              <a:t>Available Daily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</a:rPr>
              <a:t>Chilled Dessert Pots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</a:rPr>
              <a:t>Vegan &amp; Gluten Free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</a:rPr>
              <a:t>Options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E46098-9D06-1356-89B7-3AE584E4C8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17ACACC4-64DC-21E9-4EB5-39BCE1DABDF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-946150" y="0"/>
            <a:ext cx="5264785" cy="17979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40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WEEK TWO</a:t>
            </a:r>
            <a:br>
              <a:rPr lang="en-GB" sz="40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</a:br>
            <a:r>
              <a:rPr lang="en-GB" sz="18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Week Commencing </a:t>
            </a:r>
            <a:br>
              <a:rPr lang="en-GB" sz="18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</a:br>
            <a:r>
              <a:rPr lang="en-GB" sz="18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7</a:t>
            </a:r>
            <a:r>
              <a:rPr lang="en-GB" sz="1800" spc="-50" baseline="3000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th</a:t>
            </a:r>
            <a:r>
              <a:rPr lang="en-GB" sz="18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 Sep, 28</a:t>
            </a:r>
            <a:r>
              <a:rPr lang="en-GB" sz="1800" spc="-50" baseline="3000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th</a:t>
            </a:r>
            <a:r>
              <a:rPr lang="en-GB" sz="18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 Sep </a:t>
            </a:r>
            <a:br>
              <a:rPr lang="en-GB" sz="32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</a:br>
            <a:endParaRPr sz="4000" spc="-50" dirty="0">
              <a:latin typeface="Hellix" panose="00000500000000000000" pitchFamily="50" charset="0"/>
              <a:ea typeface="Open Sans" pitchFamily="2" charset="0"/>
              <a:cs typeface="Open Sans" pitchFamily="2" charset="0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953338EE-7B82-666E-785F-8EF55640C2B7}"/>
              </a:ext>
            </a:extLst>
          </p:cNvPr>
          <p:cNvSpPr txBox="1"/>
          <p:nvPr/>
        </p:nvSpPr>
        <p:spPr>
          <a:xfrm>
            <a:off x="2216751" y="9264697"/>
            <a:ext cx="312801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For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allergen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information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please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speak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to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a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member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of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our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team.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cs typeface="Open Sans"/>
            </a:endParaRPr>
          </a:p>
        </p:txBody>
      </p:sp>
      <p:graphicFrame>
        <p:nvGraphicFramePr>
          <p:cNvPr id="4" name="object 4">
            <a:extLst>
              <a:ext uri="{FF2B5EF4-FFF2-40B4-BE49-F238E27FC236}">
                <a16:creationId xmlns:a16="http://schemas.microsoft.com/office/drawing/2014/main" id="{1A097CB0-066E-52AF-15FD-AEEA2A12E1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4796434"/>
              </p:ext>
            </p:extLst>
          </p:nvPr>
        </p:nvGraphicFramePr>
        <p:xfrm>
          <a:off x="775018" y="2298700"/>
          <a:ext cx="6006463" cy="646797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44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1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58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90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91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547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2669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lang="en-GB" sz="1200" b="1" spc="-10" dirty="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MONDAY</a:t>
                      </a:r>
                      <a:endParaRPr lang="en-GB" sz="1200" dirty="0">
                        <a:latin typeface="Open Sans"/>
                        <a:cs typeface="Open Sans"/>
                      </a:endParaRPr>
                    </a:p>
                  </a:txBody>
                  <a:tcPr marL="0" marR="0" marT="10160" marB="0"/>
                </a:tc>
                <a:tc>
                  <a:txBody>
                    <a:bodyPr/>
                    <a:lstStyle/>
                    <a:p>
                      <a:pPr marL="2108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lang="en-GB" sz="1200" b="1" spc="-10" dirty="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TUESDAY</a:t>
                      </a:r>
                      <a:endParaRPr lang="en-GB" sz="1200" dirty="0">
                        <a:latin typeface="Open Sans"/>
                        <a:cs typeface="Open Sans"/>
                      </a:endParaRPr>
                    </a:p>
                  </a:txBody>
                  <a:tcPr marL="0" marR="0" marT="10160" marB="0"/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lang="en-GB" sz="1200" b="1" spc="-1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WEDNESDAY</a:t>
                      </a:r>
                      <a:endParaRPr lang="en-GB" sz="1200">
                        <a:latin typeface="Open Sans"/>
                        <a:cs typeface="Open Sans"/>
                      </a:endParaRPr>
                    </a:p>
                  </a:txBody>
                  <a:tcPr marL="0" marR="0" marT="10160" marB="0"/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lang="en-GB" sz="1200" b="1" spc="-1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THURSDAY</a:t>
                      </a:r>
                      <a:endParaRPr lang="en-GB" sz="1200">
                        <a:latin typeface="Open Sans"/>
                        <a:cs typeface="Open Sans"/>
                      </a:endParaRPr>
                    </a:p>
                  </a:txBody>
                  <a:tcPr marL="0" marR="0" marT="10160" marB="0"/>
                </a:tc>
                <a:tc>
                  <a:txBody>
                    <a:bodyPr/>
                    <a:lstStyle/>
                    <a:p>
                      <a:pPr marL="90805" algn="ctr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lang="en-GB" sz="1200" b="1" spc="-1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FRIDAY</a:t>
                      </a:r>
                      <a:endParaRPr lang="en-GB" sz="1200">
                        <a:latin typeface="Open Sans"/>
                        <a:cs typeface="Open Sans"/>
                      </a:endParaRPr>
                    </a:p>
                  </a:txBody>
                  <a:tcPr marL="0" marR="0" marT="1016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6830">
                <a:tc>
                  <a:txBody>
                    <a:bodyPr/>
                    <a:lstStyle/>
                    <a:p>
                      <a:pPr marL="15240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en-GB" sz="1200" b="1" spc="-20" dirty="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MEAT OPTION</a:t>
                      </a:r>
                      <a:endParaRPr lang="en-GB" sz="1200" dirty="0">
                        <a:latin typeface="Open Sans"/>
                        <a:cs typeface="Open Sans"/>
                      </a:endParaRPr>
                    </a:p>
                  </a:txBody>
                  <a:tcPr marL="0" marR="0" marT="41910" marB="0"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Beef Bolognese </a:t>
                      </a: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Chicken nuggets</a:t>
                      </a: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Roast Chicken &amp; Stuffing</a:t>
                      </a: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Tandoori Chicken Curry</a:t>
                      </a: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Peperoni Pizza</a:t>
                      </a:r>
                    </a:p>
                  </a:txBody>
                  <a:tcPr marL="139563" marR="139563" marT="69782" marB="69782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7295">
                <a:tc>
                  <a:txBody>
                    <a:bodyPr/>
                    <a:lstStyle/>
                    <a:p>
                      <a:pPr marL="12827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en-GB" sz="1050" b="1" spc="-10" dirty="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VEGGIE OPTION</a:t>
                      </a:r>
                      <a:endParaRPr lang="en-GB" sz="1200" dirty="0">
                        <a:latin typeface="Open Sans"/>
                        <a:cs typeface="Open Sans"/>
                      </a:endParaRPr>
                    </a:p>
                  </a:txBody>
                  <a:tcPr marL="0" marR="0" marT="41910" marB="0"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Vegetable Bolognese</a:t>
                      </a: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Vegetable Fingers</a:t>
                      </a: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i="0" dirty="0">
                          <a:solidFill>
                            <a:schemeClr val="tx1"/>
                          </a:solidFill>
                          <a:effectLst/>
                          <a:latin typeface="TT Chocolates" panose="02000503030000020002" pitchFamily="50" charset="0"/>
                        </a:rPr>
                        <a:t> </a:t>
                      </a:r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Broccoli &amp; Cauliflower Cheese Bake</a:t>
                      </a: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Vegetable Curry</a:t>
                      </a: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Vegetarian Hotdog</a:t>
                      </a:r>
                    </a:p>
                  </a:txBody>
                  <a:tcPr marL="139563" marR="139563" marT="69782" marB="69782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27480">
                <a:tc>
                  <a:txBody>
                    <a:bodyPr/>
                    <a:lstStyle/>
                    <a:p>
                      <a:pPr marL="15430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en-GB" sz="1200" b="1" spc="-10" dirty="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SIDES</a:t>
                      </a:r>
                      <a:endParaRPr lang="en-GB" sz="1200" dirty="0">
                        <a:latin typeface="Open Sans"/>
                        <a:cs typeface="Open Sans"/>
                      </a:endParaRPr>
                    </a:p>
                  </a:txBody>
                  <a:tcPr marL="0" marR="0" marT="41910" marB="0"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Pasta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Garlic Bread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Green Beans</a:t>
                      </a:r>
                    </a:p>
                    <a:p>
                      <a:pPr algn="ctr"/>
                      <a:r>
                        <a:rPr lang="en-GB" sz="1300" b="1" i="0" dirty="0">
                          <a:solidFill>
                            <a:schemeClr val="tx1"/>
                          </a:solidFill>
                          <a:effectLst/>
                          <a:latin typeface="TT Chocolates" panose="02000503030000020002" pitchFamily="50" charset="0"/>
                        </a:rPr>
                        <a:t>Carrots</a:t>
                      </a: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i="0" dirty="0">
                          <a:solidFill>
                            <a:schemeClr val="tx1"/>
                          </a:solidFill>
                          <a:effectLst/>
                          <a:latin typeface="TT Chocolates" panose="02000503030000020002" pitchFamily="50" charset="0"/>
                        </a:rPr>
                        <a:t> </a:t>
                      </a:r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Seasoned Wedges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Green Beans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Sweetcorn</a:t>
                      </a: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Roast Potatoes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Carrots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Peas</a:t>
                      </a: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Rice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Cauliflower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Naan Bread</a:t>
                      </a: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Chips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Peas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Baked Beans</a:t>
                      </a:r>
                    </a:p>
                  </a:txBody>
                  <a:tcPr marL="139563" marR="139563" marT="69782" marB="69782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70000">
                <a:tc>
                  <a:txBody>
                    <a:bodyPr/>
                    <a:lstStyle/>
                    <a:p>
                      <a:pPr marL="28321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en-GB" sz="900" b="1" spc="-10" dirty="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 JACKETS</a:t>
                      </a:r>
                      <a:endParaRPr lang="en-GB" sz="900" dirty="0">
                        <a:latin typeface="Open Sans"/>
                        <a:cs typeface="Open Sans"/>
                      </a:endParaRPr>
                    </a:p>
                  </a:txBody>
                  <a:tcPr marL="0" marR="0" marT="41910" marB="0" vert="vert270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Baked Beans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Cheddar Cheese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Tuna Mayo</a:t>
                      </a: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Baked Beans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Cheddar Cheese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Tuna Mayo</a:t>
                      </a:r>
                      <a:endParaRPr kumimoji="0" lang="en-GB" sz="13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T Chocolates" panose="02000503030000020002"/>
                        <a:ea typeface="+mn-ea"/>
                        <a:cs typeface="+mn-cs"/>
                      </a:endParaRP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Baked Beans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Cheddar Cheese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Tuna Mayo</a:t>
                      </a:r>
                      <a:endParaRPr kumimoji="0" lang="en-GB" sz="13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T Chocolates" panose="02000503030000020002"/>
                        <a:ea typeface="+mn-ea"/>
                        <a:cs typeface="+mn-cs"/>
                      </a:endParaRP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Baked Beans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Cheddar Cheese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Tuna Mayo</a:t>
                      </a:r>
                      <a:endParaRPr kumimoji="0" lang="en-GB" sz="13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T Chocolates" panose="02000503030000020002"/>
                        <a:ea typeface="+mn-ea"/>
                        <a:cs typeface="+mn-cs"/>
                      </a:endParaRP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Baked Beans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Cheddar Cheese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Tuna Mayo</a:t>
                      </a:r>
                    </a:p>
                  </a:txBody>
                  <a:tcPr marL="139563" marR="139563" marT="69782" marB="69782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118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en-GB" sz="1200" b="1" spc="-10" dirty="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DESSERT</a:t>
                      </a:r>
                      <a:endParaRPr lang="en-GB" sz="1200" dirty="0">
                        <a:latin typeface="Open Sans"/>
                        <a:cs typeface="Open Sans"/>
                      </a:endParaRPr>
                    </a:p>
                  </a:txBody>
                  <a:tcPr marL="0" marR="0" marT="41910" marB="0"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Apple Crumble  with Custard</a:t>
                      </a: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marL="0" marR="0" lvl="0" indent="0" algn="ctr" defTabSz="142555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i="0" dirty="0">
                          <a:solidFill>
                            <a:schemeClr val="tx1"/>
                          </a:solidFill>
                          <a:effectLst/>
                          <a:latin typeface="TT Chocolates" panose="02000503030000020002" pitchFamily="50" charset="0"/>
                        </a:rPr>
                        <a:t> Iced </a:t>
                      </a:r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Raspberry &amp; Coconut Cake</a:t>
                      </a: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Flapjack</a:t>
                      </a: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Carrot Cake</a:t>
                      </a: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Chocolate &amp; Vanilla Swirl Shortbread</a:t>
                      </a:r>
                    </a:p>
                  </a:txBody>
                  <a:tcPr marL="139563" marR="139563" marT="69782" marB="69782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1" name="Rectangle: Folded Corner 30">
            <a:extLst>
              <a:ext uri="{FF2B5EF4-FFF2-40B4-BE49-F238E27FC236}">
                <a16:creationId xmlns:a16="http://schemas.microsoft.com/office/drawing/2014/main" id="{9C1827BF-EFDD-C21D-D89C-9AD728B41099}"/>
              </a:ext>
            </a:extLst>
          </p:cNvPr>
          <p:cNvSpPr/>
          <p:nvPr/>
        </p:nvSpPr>
        <p:spPr>
          <a:xfrm>
            <a:off x="3348567" y="89691"/>
            <a:ext cx="2667000" cy="1299937"/>
          </a:xfrm>
          <a:prstGeom prst="foldedCorner">
            <a:avLst>
              <a:gd name="adj" fmla="val 3750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EB5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Available Daily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Chilled Dessert Pots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Vegan &amp; Gluten Free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Options</a:t>
            </a:r>
          </a:p>
        </p:txBody>
      </p:sp>
    </p:spTree>
    <p:extLst>
      <p:ext uri="{BB962C8B-B14F-4D97-AF65-F5344CB8AC3E}">
        <p14:creationId xmlns:p14="http://schemas.microsoft.com/office/powerpoint/2010/main" val="3592764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9693D7-1751-CA1E-3745-489686DF26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12128C92-2535-CEC9-CF5C-5DEC3136B07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-946150" y="0"/>
            <a:ext cx="5264785" cy="179792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40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WEEK THREE</a:t>
            </a:r>
            <a:br>
              <a:rPr lang="en-GB" sz="40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</a:br>
            <a:r>
              <a:rPr lang="en-GB" sz="18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Week Commencing </a:t>
            </a:r>
            <a:br>
              <a:rPr lang="en-GB" sz="18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</a:br>
            <a:r>
              <a:rPr lang="en-GB" sz="18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14</a:t>
            </a:r>
            <a:r>
              <a:rPr lang="en-GB" sz="1800" spc="-50" baseline="3000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th</a:t>
            </a:r>
            <a:r>
              <a:rPr lang="en-GB" sz="18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 Sep</a:t>
            </a:r>
            <a:r>
              <a:rPr lang="en-GB" sz="1800" spc="-5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, 5th </a:t>
            </a:r>
            <a:r>
              <a:rPr lang="en-GB" sz="18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  <a:t>Oct </a:t>
            </a:r>
            <a:br>
              <a:rPr lang="en-GB" sz="3200" spc="-50" dirty="0">
                <a:latin typeface="Hellix" panose="00000500000000000000" pitchFamily="50" charset="0"/>
                <a:ea typeface="Open Sans" pitchFamily="2" charset="0"/>
                <a:cs typeface="Open Sans" pitchFamily="2" charset="0"/>
              </a:rPr>
            </a:br>
            <a:endParaRPr sz="4000" spc="-50" dirty="0">
              <a:latin typeface="Hellix" panose="00000500000000000000" pitchFamily="50" charset="0"/>
              <a:ea typeface="Open Sans" pitchFamily="2" charset="0"/>
              <a:cs typeface="Open Sans" pitchFamily="2" charset="0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1276DB31-42E0-00F8-B1E1-FD57913253BA}"/>
              </a:ext>
            </a:extLst>
          </p:cNvPr>
          <p:cNvSpPr txBox="1"/>
          <p:nvPr/>
        </p:nvSpPr>
        <p:spPr>
          <a:xfrm>
            <a:off x="2216751" y="9264697"/>
            <a:ext cx="312801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For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allergen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information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please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speak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to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a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member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of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our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rgbClr val="4B4B4A"/>
                </a:solidFill>
                <a:effectLst/>
                <a:uLnTx/>
                <a:uFillTx/>
                <a:latin typeface="Open Sans"/>
                <a:cs typeface="Open Sans"/>
              </a:rPr>
              <a:t>team.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cs typeface="Open Sans"/>
            </a:endParaRPr>
          </a:p>
        </p:txBody>
      </p:sp>
      <p:graphicFrame>
        <p:nvGraphicFramePr>
          <p:cNvPr id="4" name="object 4">
            <a:extLst>
              <a:ext uri="{FF2B5EF4-FFF2-40B4-BE49-F238E27FC236}">
                <a16:creationId xmlns:a16="http://schemas.microsoft.com/office/drawing/2014/main" id="{33AAD064-A507-6A98-0527-868E8B5E14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2071204"/>
              </p:ext>
            </p:extLst>
          </p:nvPr>
        </p:nvGraphicFramePr>
        <p:xfrm>
          <a:off x="775018" y="2298700"/>
          <a:ext cx="6006463" cy="64477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44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1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58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90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91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547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2669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lang="en-GB" sz="1200" b="1" spc="-10" dirty="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MONDAY</a:t>
                      </a:r>
                      <a:endParaRPr lang="en-GB" sz="1200" dirty="0">
                        <a:latin typeface="Open Sans"/>
                        <a:cs typeface="Open Sans"/>
                      </a:endParaRPr>
                    </a:p>
                  </a:txBody>
                  <a:tcPr marL="0" marR="0" marT="10160" marB="0"/>
                </a:tc>
                <a:tc>
                  <a:txBody>
                    <a:bodyPr/>
                    <a:lstStyle/>
                    <a:p>
                      <a:pPr marL="21082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lang="en-GB" sz="1200" b="1" spc="-10" dirty="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TUESDAY</a:t>
                      </a:r>
                      <a:endParaRPr lang="en-GB" sz="1200" dirty="0">
                        <a:latin typeface="Open Sans"/>
                        <a:cs typeface="Open Sans"/>
                      </a:endParaRPr>
                    </a:p>
                  </a:txBody>
                  <a:tcPr marL="0" marR="0" marT="10160" marB="0"/>
                </a:tc>
                <a:tc>
                  <a:txBody>
                    <a:bodyPr/>
                    <a:lstStyle/>
                    <a:p>
                      <a:pPr marL="14097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lang="en-GB" sz="1200" b="1" spc="-1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WEDNESDAY</a:t>
                      </a:r>
                      <a:endParaRPr lang="en-GB" sz="1200">
                        <a:latin typeface="Open Sans"/>
                        <a:cs typeface="Open Sans"/>
                      </a:endParaRPr>
                    </a:p>
                  </a:txBody>
                  <a:tcPr marL="0" marR="0" marT="10160" marB="0"/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lang="en-GB" sz="1200" b="1" spc="-1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THURSDAY</a:t>
                      </a:r>
                      <a:endParaRPr lang="en-GB" sz="1200">
                        <a:latin typeface="Open Sans"/>
                        <a:cs typeface="Open Sans"/>
                      </a:endParaRPr>
                    </a:p>
                  </a:txBody>
                  <a:tcPr marL="0" marR="0" marT="10160" marB="0"/>
                </a:tc>
                <a:tc>
                  <a:txBody>
                    <a:bodyPr/>
                    <a:lstStyle/>
                    <a:p>
                      <a:pPr marL="90805" algn="ctr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lang="en-GB" sz="1200" b="1" spc="-1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FRIDAY</a:t>
                      </a:r>
                      <a:endParaRPr lang="en-GB" sz="1200">
                        <a:latin typeface="Open Sans"/>
                        <a:cs typeface="Open Sans"/>
                      </a:endParaRPr>
                    </a:p>
                  </a:txBody>
                  <a:tcPr marL="0" marR="0" marT="1016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6830">
                <a:tc>
                  <a:txBody>
                    <a:bodyPr/>
                    <a:lstStyle/>
                    <a:p>
                      <a:pPr marL="15240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en-GB" sz="1200" b="1" spc="-20" dirty="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MEAT OPTION</a:t>
                      </a:r>
                      <a:endParaRPr lang="en-GB" sz="1200" dirty="0">
                        <a:latin typeface="Open Sans"/>
                        <a:cs typeface="Open Sans"/>
                      </a:endParaRPr>
                    </a:p>
                  </a:txBody>
                  <a:tcPr marL="0" marR="0" marT="41910" marB="0"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Beef Burger in a Bun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 Sausage &amp; Mash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 Roast Chicken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&amp; Yorkshire Pudding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Beef Bolognese Pasta Bake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/>
                        </a:rPr>
                        <a:t>Crispy Breaded Fish Cakes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7295">
                <a:tc>
                  <a:txBody>
                    <a:bodyPr/>
                    <a:lstStyle/>
                    <a:p>
                      <a:pPr marL="12827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en-GB" sz="1050" b="1" spc="-10" dirty="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VEGGIE OPTION</a:t>
                      </a:r>
                      <a:endParaRPr lang="en-GB" sz="1200" dirty="0">
                        <a:latin typeface="Open Sans"/>
                        <a:cs typeface="Open Sans"/>
                      </a:endParaRPr>
                    </a:p>
                  </a:txBody>
                  <a:tcPr marL="0" marR="0" marT="41910" marB="0"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i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Veggie Burger in a Bun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Vegetable Chow Mein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Yorkshire Pudding with a Medley of Vegetables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/>
                        </a:rPr>
                        <a:t>Tomato &amp; Roasted Vegetable Pasta Bake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/>
                        </a:rPr>
                        <a:t>Cheese &amp; Tomato Pizza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27480">
                <a:tc>
                  <a:txBody>
                    <a:bodyPr/>
                    <a:lstStyle/>
                    <a:p>
                      <a:pPr marL="15430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en-GB" sz="1200" b="1" spc="-10" dirty="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SIDES</a:t>
                      </a:r>
                      <a:endParaRPr lang="en-GB" sz="1200" dirty="0">
                        <a:latin typeface="Open Sans"/>
                        <a:cs typeface="Open Sans"/>
                      </a:endParaRPr>
                    </a:p>
                  </a:txBody>
                  <a:tcPr marL="0" marR="0" marT="41910" marB="0"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Baked Potato Wedges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Green Beans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Egg Noodles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Sweetcorn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Peas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Roast Potatoes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Carrots, Savoy Cabbage, Gravy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Garlic Slice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Broccoli &amp; Cauliflower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Chips</a:t>
                      </a:r>
                    </a:p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Baked Beans Peas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70000">
                <a:tc>
                  <a:txBody>
                    <a:bodyPr/>
                    <a:lstStyle/>
                    <a:p>
                      <a:pPr marL="28321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en-GB" sz="900" b="1" spc="-1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JACKETS</a:t>
                      </a:r>
                      <a:endParaRPr lang="en-GB" sz="900" dirty="0">
                        <a:latin typeface="Open Sans"/>
                        <a:cs typeface="Open Sans"/>
                      </a:endParaRPr>
                    </a:p>
                  </a:txBody>
                  <a:tcPr marL="0" marR="0" marT="41910" marB="0" vert="vert270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Baked Beans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Cheddar Cheese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Tuna Mayo</a:t>
                      </a: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Baked Beans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Cheddar Cheese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Tuna Mayo</a:t>
                      </a:r>
                      <a:endParaRPr kumimoji="0" lang="en-GB" sz="13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T Chocolates" panose="02000503030000020002"/>
                        <a:ea typeface="+mn-ea"/>
                        <a:cs typeface="+mn-cs"/>
                      </a:endParaRP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Baked Beans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Cheddar Cheese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Tuna Mayo</a:t>
                      </a:r>
                      <a:endParaRPr kumimoji="0" lang="en-GB" sz="13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T Chocolates" panose="02000503030000020002"/>
                        <a:ea typeface="+mn-ea"/>
                        <a:cs typeface="+mn-cs"/>
                      </a:endParaRP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Baked Beans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Cheddar Cheese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Tuna Mayo</a:t>
                      </a:r>
                      <a:endParaRPr kumimoji="0" lang="en-GB" sz="13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T Chocolates" panose="02000503030000020002"/>
                        <a:ea typeface="+mn-ea"/>
                        <a:cs typeface="+mn-cs"/>
                      </a:endParaRPr>
                    </a:p>
                  </a:txBody>
                  <a:tcPr marL="139563" marR="139563" marT="69782" marB="69782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Baked Beans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Cheddar Cheese</a:t>
                      </a: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3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T Chocolates" panose="02000503030000020002"/>
                          <a:ea typeface="+mn-ea"/>
                          <a:cs typeface="+mn-cs"/>
                        </a:rPr>
                        <a:t>Tuna Mayo</a:t>
                      </a:r>
                    </a:p>
                  </a:txBody>
                  <a:tcPr marL="139563" marR="139563" marT="69782" marB="69782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118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lang="en-GB" sz="1200" b="1" spc="-10" dirty="0">
                          <a:solidFill>
                            <a:srgbClr val="E6332A"/>
                          </a:solidFill>
                          <a:latin typeface="Open Sans"/>
                          <a:cs typeface="Open Sans"/>
                        </a:rPr>
                        <a:t>DESSERT</a:t>
                      </a:r>
                      <a:endParaRPr lang="en-GB" sz="1200" dirty="0">
                        <a:latin typeface="Open Sans"/>
                        <a:cs typeface="Open Sans"/>
                      </a:endParaRPr>
                    </a:p>
                  </a:txBody>
                  <a:tcPr marL="0" marR="0" marT="41910" marB="0" vert="vert27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/>
                        </a:rPr>
                        <a:t>Apple &amp; Blueberry Sponge with Custard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Warm Chocolate Brownie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Oatmeal &amp; Raisin Cookies</a:t>
                      </a:r>
                      <a:endParaRPr lang="en-GB" sz="1300" b="1" i="0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 pitchFamily="50" charset="0"/>
                        </a:rPr>
                        <a:t>Autumn Crumble with Custard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 b="1" dirty="0">
                          <a:solidFill>
                            <a:schemeClr val="tx1"/>
                          </a:solidFill>
                          <a:latin typeface="TT Chocolates" panose="02000503030000020002"/>
                        </a:rPr>
                        <a:t>Jelly &amp; Ice Cream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1" name="Rectangle: Folded Corner 30">
            <a:extLst>
              <a:ext uri="{FF2B5EF4-FFF2-40B4-BE49-F238E27FC236}">
                <a16:creationId xmlns:a16="http://schemas.microsoft.com/office/drawing/2014/main" id="{58211142-ECF0-A9FD-7979-A9FC28C31349}"/>
              </a:ext>
            </a:extLst>
          </p:cNvPr>
          <p:cNvSpPr/>
          <p:nvPr/>
        </p:nvSpPr>
        <p:spPr>
          <a:xfrm>
            <a:off x="3348567" y="89691"/>
            <a:ext cx="2667000" cy="1299937"/>
          </a:xfrm>
          <a:prstGeom prst="foldedCorner">
            <a:avLst>
              <a:gd name="adj" fmla="val 3750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rgbClr val="EB5D5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Available Daily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Chilled Dessert Pots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Vegan &amp; Gluten Free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Options</a:t>
            </a:r>
          </a:p>
        </p:txBody>
      </p:sp>
    </p:spTree>
    <p:extLst>
      <p:ext uri="{BB962C8B-B14F-4D97-AF65-F5344CB8AC3E}">
        <p14:creationId xmlns:p14="http://schemas.microsoft.com/office/powerpoint/2010/main" val="6900948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E636B859733024DAB2221BC86708517" ma:contentTypeVersion="11" ma:contentTypeDescription="Create a new document." ma:contentTypeScope="" ma:versionID="33612ae8e15dc3d42993305e8e84cfbd">
  <xsd:schema xmlns:xsd="http://www.w3.org/2001/XMLSchema" xmlns:xs="http://www.w3.org/2001/XMLSchema" xmlns:p="http://schemas.microsoft.com/office/2006/metadata/properties" xmlns:ns3="298e5d8d-8d9a-4bab-ba13-0a4ab01c6ed1" targetNamespace="http://schemas.microsoft.com/office/2006/metadata/properties" ma:root="true" ma:fieldsID="daa386c484be969b80e4611f9435d791" ns3:_="">
    <xsd:import namespace="298e5d8d-8d9a-4bab-ba13-0a4ab01c6ed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8e5d8d-8d9a-4bab-ba13-0a4ab01c6ed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5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98e5d8d-8d9a-4bab-ba13-0a4ab01c6ed1" xsi:nil="true"/>
  </documentManagement>
</p:properties>
</file>

<file path=customXml/itemProps1.xml><?xml version="1.0" encoding="utf-8"?>
<ds:datastoreItem xmlns:ds="http://schemas.openxmlformats.org/officeDocument/2006/customXml" ds:itemID="{B2DB131E-1AC1-491E-A011-C9F09C2731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98e5d8d-8d9a-4bab-ba13-0a4ab01c6ed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9609CA5-0F3D-429C-890C-9EC5556F5E7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9046249-EF07-4348-8CDE-86BAE72C9F63}">
  <ds:schemaRefs>
    <ds:schemaRef ds:uri="http://purl.org/dc/dcmitype/"/>
    <ds:schemaRef ds:uri="298e5d8d-8d9a-4bab-ba13-0a4ab01c6ed1"/>
    <ds:schemaRef ds:uri="http://purl.org/dc/terms/"/>
    <ds:schemaRef ds:uri="http://schemas.microsoft.com/office/2006/metadata/properties"/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234</TotalTime>
  <Words>490</Words>
  <Application>Microsoft Office PowerPoint</Application>
  <PresentationFormat>Custom</PresentationFormat>
  <Paragraphs>189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Aptos</vt:lpstr>
      <vt:lpstr>Arial</vt:lpstr>
      <vt:lpstr>Calibri</vt:lpstr>
      <vt:lpstr>Hellix</vt:lpstr>
      <vt:lpstr>Open Sans</vt:lpstr>
      <vt:lpstr>Times New Roman</vt:lpstr>
      <vt:lpstr>TT Chocolates</vt:lpstr>
      <vt:lpstr>Office Theme</vt:lpstr>
      <vt:lpstr>WEEK ONE Week Commencing 1st Sep , 21st Sep, 12th Oct  </vt:lpstr>
      <vt:lpstr>WEEK TWO Week Commencing  7th Sep, 28th Sep  </vt:lpstr>
      <vt:lpstr>WEEK THREE Week Commencing  14th Sep, 5th Oct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ONE Week Commencing 1st Sep , 21st Sep, 12th Oct</dc:title>
  <dc:creator>Josh Blakemore</dc:creator>
  <cp:lastModifiedBy>Catering Academy</cp:lastModifiedBy>
  <cp:revision>6</cp:revision>
  <dcterms:created xsi:type="dcterms:W3CDTF">2025-10-06T12:42:52Z</dcterms:created>
  <dcterms:modified xsi:type="dcterms:W3CDTF">2026-07-22T07:39:40Z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2025-09-24T00:00:00Z</vt:filetime>
  </property>
  <property fmtid="{D5CDD505-2E9C-101B-9397-08002B2CF9AE}" pid="3" name="Creator">
    <vt:lpwstr>Adobe InDesign 20.2 (Macintosh)</vt:lpwstr>
  </property>
  <property fmtid="{D5CDD505-2E9C-101B-9397-08002B2CF9AE}" pid="4" name="LastSaved">
    <vt:filetime>2025-10-06T00:00:00Z</vt:filetime>
  </property>
  <property fmtid="{D5CDD505-2E9C-101B-9397-08002B2CF9AE}" pid="5" name="Producer">
    <vt:lpwstr>Adobe PDF Library 17.0</vt:lpwstr>
  </property>
  <property fmtid="{D5CDD505-2E9C-101B-9397-08002B2CF9AE}" pid="6" name="ContentTypeId">
    <vt:lpwstr>0x010100EE636B859733024DAB2221BC86708517</vt:lpwstr>
  </property>
</Properties>
</file>