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8" r:id="rId5"/>
    <p:sldId id="259" r:id="rId6"/>
    <p:sldId id="283" r:id="rId7"/>
    <p:sldId id="284"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81" r:id="rId23"/>
    <p:sldId id="274" r:id="rId24"/>
    <p:sldId id="275" r:id="rId25"/>
    <p:sldId id="276" r:id="rId26"/>
    <p:sldId id="277" r:id="rId27"/>
    <p:sldId id="279" r:id="rId28"/>
    <p:sldId id="28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2" d="100"/>
          <a:sy n="102" d="100"/>
        </p:scale>
        <p:origin x="954" y="3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phanie Beard" userId="03e338d4-e80a-4f34-89b9-5f8f23c8b951" providerId="ADAL" clId="{1448B696-FC4F-47B8-B269-F80A76A82980}"/>
    <pc:docChg chg="modSld">
      <pc:chgData name="Stephanie Beard" userId="03e338d4-e80a-4f34-89b9-5f8f23c8b951" providerId="ADAL" clId="{1448B696-FC4F-47B8-B269-F80A76A82980}" dt="2025-09-25T15:06:29.131" v="1" actId="20577"/>
      <pc:docMkLst>
        <pc:docMk/>
      </pc:docMkLst>
      <pc:sldChg chg="modSp mod">
        <pc:chgData name="Stephanie Beard" userId="03e338d4-e80a-4f34-89b9-5f8f23c8b951" providerId="ADAL" clId="{1448B696-FC4F-47B8-B269-F80A76A82980}" dt="2025-09-25T15:06:29.131" v="1" actId="20577"/>
        <pc:sldMkLst>
          <pc:docMk/>
          <pc:sldMk cId="1691767244" sldId="283"/>
        </pc:sldMkLst>
        <pc:spChg chg="mod">
          <ac:chgData name="Stephanie Beard" userId="03e338d4-e80a-4f34-89b9-5f8f23c8b951" providerId="ADAL" clId="{1448B696-FC4F-47B8-B269-F80A76A82980}" dt="2025-09-25T15:06:29.131" v="1" actId="20577"/>
          <ac:spMkLst>
            <pc:docMk/>
            <pc:sldMk cId="1691767244" sldId="283"/>
            <ac:spMk id="2" creationId="{BFE5076B-67FC-8300-FF82-4FD26672485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E6408-9735-4F5F-9AA5-8227F09D068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B6DB192-8DD8-46ED-B14F-9EC3A94345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4ACC23EF-44AB-4443-9A01-0283232AB38D}"/>
              </a:ext>
            </a:extLst>
          </p:cNvPr>
          <p:cNvSpPr>
            <a:spLocks noGrp="1"/>
          </p:cNvSpPr>
          <p:nvPr>
            <p:ph type="dt" sz="half" idx="10"/>
          </p:nvPr>
        </p:nvSpPr>
        <p:spPr/>
        <p:txBody>
          <a:bodyPr/>
          <a:lstStyle/>
          <a:p>
            <a:fld id="{CD069262-7276-4D1B-A804-05419220F359}" type="datetimeFigureOut">
              <a:rPr lang="en-GB" smtClean="0"/>
              <a:t>25/09/2025</a:t>
            </a:fld>
            <a:endParaRPr lang="en-GB"/>
          </a:p>
        </p:txBody>
      </p:sp>
      <p:sp>
        <p:nvSpPr>
          <p:cNvPr id="5" name="Footer Placeholder 4">
            <a:extLst>
              <a:ext uri="{FF2B5EF4-FFF2-40B4-BE49-F238E27FC236}">
                <a16:creationId xmlns:a16="http://schemas.microsoft.com/office/drawing/2014/main" id="{9EB72704-C001-4D19-A1D2-68CA2A1551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E3F161-CD50-40FA-BDF0-B0CA8072AF2D}"/>
              </a:ext>
            </a:extLst>
          </p:cNvPr>
          <p:cNvSpPr>
            <a:spLocks noGrp="1"/>
          </p:cNvSpPr>
          <p:nvPr>
            <p:ph type="sldNum" sz="quarter" idx="12"/>
          </p:nvPr>
        </p:nvSpPr>
        <p:spPr/>
        <p:txBody>
          <a:bodyPr/>
          <a:lstStyle/>
          <a:p>
            <a:fld id="{4D2F94D5-1FE4-4197-9C4B-69F20BAB1789}" type="slidenum">
              <a:rPr lang="en-GB" smtClean="0"/>
              <a:t>‹#›</a:t>
            </a:fld>
            <a:endParaRPr lang="en-GB"/>
          </a:p>
        </p:txBody>
      </p:sp>
    </p:spTree>
    <p:extLst>
      <p:ext uri="{BB962C8B-B14F-4D97-AF65-F5344CB8AC3E}">
        <p14:creationId xmlns:p14="http://schemas.microsoft.com/office/powerpoint/2010/main" val="691468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A3764-973B-41D5-B0CC-12AC4F4A1CB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30EC4CE-7C7B-4CFB-A6AC-CBC0A563387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FE6FD00-18DD-4ADF-84B7-A1DED4C75A88}"/>
              </a:ext>
            </a:extLst>
          </p:cNvPr>
          <p:cNvSpPr>
            <a:spLocks noGrp="1"/>
          </p:cNvSpPr>
          <p:nvPr>
            <p:ph type="dt" sz="half" idx="10"/>
          </p:nvPr>
        </p:nvSpPr>
        <p:spPr/>
        <p:txBody>
          <a:bodyPr/>
          <a:lstStyle/>
          <a:p>
            <a:fld id="{CD069262-7276-4D1B-A804-05419220F359}" type="datetimeFigureOut">
              <a:rPr lang="en-GB" smtClean="0"/>
              <a:t>25/09/2025</a:t>
            </a:fld>
            <a:endParaRPr lang="en-GB"/>
          </a:p>
        </p:txBody>
      </p:sp>
      <p:sp>
        <p:nvSpPr>
          <p:cNvPr id="5" name="Footer Placeholder 4">
            <a:extLst>
              <a:ext uri="{FF2B5EF4-FFF2-40B4-BE49-F238E27FC236}">
                <a16:creationId xmlns:a16="http://schemas.microsoft.com/office/drawing/2014/main" id="{DE1E0810-1D11-4B25-A920-A66E05A8B6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B78B4F-CB25-4DE9-957E-24913EF39E9D}"/>
              </a:ext>
            </a:extLst>
          </p:cNvPr>
          <p:cNvSpPr>
            <a:spLocks noGrp="1"/>
          </p:cNvSpPr>
          <p:nvPr>
            <p:ph type="sldNum" sz="quarter" idx="12"/>
          </p:nvPr>
        </p:nvSpPr>
        <p:spPr/>
        <p:txBody>
          <a:bodyPr/>
          <a:lstStyle/>
          <a:p>
            <a:fld id="{4D2F94D5-1FE4-4197-9C4B-69F20BAB1789}" type="slidenum">
              <a:rPr lang="en-GB" smtClean="0"/>
              <a:t>‹#›</a:t>
            </a:fld>
            <a:endParaRPr lang="en-GB"/>
          </a:p>
        </p:txBody>
      </p:sp>
    </p:spTree>
    <p:extLst>
      <p:ext uri="{BB962C8B-B14F-4D97-AF65-F5344CB8AC3E}">
        <p14:creationId xmlns:p14="http://schemas.microsoft.com/office/powerpoint/2010/main" val="128125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ACBFA-9FB6-4461-A178-D178D9762E4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40F4515F-FCD3-4665-BE79-9827E5814B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B4D0878-30D5-4A4C-82D9-11E1AE491AF9}"/>
              </a:ext>
            </a:extLst>
          </p:cNvPr>
          <p:cNvSpPr>
            <a:spLocks noGrp="1"/>
          </p:cNvSpPr>
          <p:nvPr>
            <p:ph type="dt" sz="half" idx="10"/>
          </p:nvPr>
        </p:nvSpPr>
        <p:spPr/>
        <p:txBody>
          <a:bodyPr/>
          <a:lstStyle/>
          <a:p>
            <a:fld id="{CD069262-7276-4D1B-A804-05419220F359}" type="datetimeFigureOut">
              <a:rPr lang="en-GB" smtClean="0"/>
              <a:t>25/09/2025</a:t>
            </a:fld>
            <a:endParaRPr lang="en-GB"/>
          </a:p>
        </p:txBody>
      </p:sp>
      <p:sp>
        <p:nvSpPr>
          <p:cNvPr id="5" name="Footer Placeholder 4">
            <a:extLst>
              <a:ext uri="{FF2B5EF4-FFF2-40B4-BE49-F238E27FC236}">
                <a16:creationId xmlns:a16="http://schemas.microsoft.com/office/drawing/2014/main" id="{A1DAB690-C877-4B30-8B54-FE339FEA36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203C84-7332-4D81-B50E-932F46BDBF4C}"/>
              </a:ext>
            </a:extLst>
          </p:cNvPr>
          <p:cNvSpPr>
            <a:spLocks noGrp="1"/>
          </p:cNvSpPr>
          <p:nvPr>
            <p:ph type="sldNum" sz="quarter" idx="12"/>
          </p:nvPr>
        </p:nvSpPr>
        <p:spPr/>
        <p:txBody>
          <a:bodyPr/>
          <a:lstStyle/>
          <a:p>
            <a:fld id="{4D2F94D5-1FE4-4197-9C4B-69F20BAB1789}" type="slidenum">
              <a:rPr lang="en-GB" smtClean="0"/>
              <a:t>‹#›</a:t>
            </a:fld>
            <a:endParaRPr lang="en-GB"/>
          </a:p>
        </p:txBody>
      </p:sp>
    </p:spTree>
    <p:extLst>
      <p:ext uri="{BB962C8B-B14F-4D97-AF65-F5344CB8AC3E}">
        <p14:creationId xmlns:p14="http://schemas.microsoft.com/office/powerpoint/2010/main" val="893141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195F6-BEBF-45AF-97B8-86B386646B16}"/>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AC0C66B-FCEC-4676-B402-9885405ADCC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47861814-5BFB-4E09-97C0-FF8D64A6B4A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5B3F0C1A-C52D-42B1-8478-CFC99F8C7E7F}"/>
              </a:ext>
            </a:extLst>
          </p:cNvPr>
          <p:cNvSpPr>
            <a:spLocks noGrp="1"/>
          </p:cNvSpPr>
          <p:nvPr>
            <p:ph type="dt" sz="half" idx="10"/>
          </p:nvPr>
        </p:nvSpPr>
        <p:spPr/>
        <p:txBody>
          <a:bodyPr/>
          <a:lstStyle/>
          <a:p>
            <a:fld id="{CD069262-7276-4D1B-A804-05419220F359}" type="datetimeFigureOut">
              <a:rPr lang="en-GB" smtClean="0"/>
              <a:t>25/09/2025</a:t>
            </a:fld>
            <a:endParaRPr lang="en-GB"/>
          </a:p>
        </p:txBody>
      </p:sp>
      <p:sp>
        <p:nvSpPr>
          <p:cNvPr id="6" name="Footer Placeholder 5">
            <a:extLst>
              <a:ext uri="{FF2B5EF4-FFF2-40B4-BE49-F238E27FC236}">
                <a16:creationId xmlns:a16="http://schemas.microsoft.com/office/drawing/2014/main" id="{2494A2EE-381C-49C9-915E-B914FF45DB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FA1308-D184-44C7-AE6D-306BB0A54B1A}"/>
              </a:ext>
            </a:extLst>
          </p:cNvPr>
          <p:cNvSpPr>
            <a:spLocks noGrp="1"/>
          </p:cNvSpPr>
          <p:nvPr>
            <p:ph type="sldNum" sz="quarter" idx="12"/>
          </p:nvPr>
        </p:nvSpPr>
        <p:spPr/>
        <p:txBody>
          <a:bodyPr/>
          <a:lstStyle/>
          <a:p>
            <a:fld id="{4D2F94D5-1FE4-4197-9C4B-69F20BAB1789}" type="slidenum">
              <a:rPr lang="en-GB" smtClean="0"/>
              <a:t>‹#›</a:t>
            </a:fld>
            <a:endParaRPr lang="en-GB"/>
          </a:p>
        </p:txBody>
      </p:sp>
    </p:spTree>
    <p:extLst>
      <p:ext uri="{BB962C8B-B14F-4D97-AF65-F5344CB8AC3E}">
        <p14:creationId xmlns:p14="http://schemas.microsoft.com/office/powerpoint/2010/main" val="2981313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5BD11-E912-4A77-94C4-DD2410CF4B9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E6E34878-986B-485E-8662-A18B4501F4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2DD04DB-C2FA-4FCC-B90E-6CBF5D595BB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5B6906D0-5697-4ACD-81CD-A7AA261D10F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B61F9C3-E09A-420C-940A-8ABA3E5563B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B069931F-196E-43BD-8660-912C15AA0344}"/>
              </a:ext>
            </a:extLst>
          </p:cNvPr>
          <p:cNvSpPr>
            <a:spLocks noGrp="1"/>
          </p:cNvSpPr>
          <p:nvPr>
            <p:ph type="dt" sz="half" idx="10"/>
          </p:nvPr>
        </p:nvSpPr>
        <p:spPr/>
        <p:txBody>
          <a:bodyPr/>
          <a:lstStyle/>
          <a:p>
            <a:fld id="{CD069262-7276-4D1B-A804-05419220F359}" type="datetimeFigureOut">
              <a:rPr lang="en-GB" smtClean="0"/>
              <a:t>25/09/2025</a:t>
            </a:fld>
            <a:endParaRPr lang="en-GB"/>
          </a:p>
        </p:txBody>
      </p:sp>
      <p:sp>
        <p:nvSpPr>
          <p:cNvPr id="8" name="Footer Placeholder 7">
            <a:extLst>
              <a:ext uri="{FF2B5EF4-FFF2-40B4-BE49-F238E27FC236}">
                <a16:creationId xmlns:a16="http://schemas.microsoft.com/office/drawing/2014/main" id="{8B8F4CFB-21B5-4978-9495-3728D6DA0D3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8FB8DF8-B05E-4CF8-B6F9-C0A3B77F7A0C}"/>
              </a:ext>
            </a:extLst>
          </p:cNvPr>
          <p:cNvSpPr>
            <a:spLocks noGrp="1"/>
          </p:cNvSpPr>
          <p:nvPr>
            <p:ph type="sldNum" sz="quarter" idx="12"/>
          </p:nvPr>
        </p:nvSpPr>
        <p:spPr/>
        <p:txBody>
          <a:bodyPr/>
          <a:lstStyle/>
          <a:p>
            <a:fld id="{4D2F94D5-1FE4-4197-9C4B-69F20BAB1789}" type="slidenum">
              <a:rPr lang="en-GB" smtClean="0"/>
              <a:t>‹#›</a:t>
            </a:fld>
            <a:endParaRPr lang="en-GB"/>
          </a:p>
        </p:txBody>
      </p:sp>
    </p:spTree>
    <p:extLst>
      <p:ext uri="{BB962C8B-B14F-4D97-AF65-F5344CB8AC3E}">
        <p14:creationId xmlns:p14="http://schemas.microsoft.com/office/powerpoint/2010/main" val="3216260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95CD3-6872-4E2C-983E-E0DA5D0F800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D7D403D4-2012-4233-B3E0-D75AD90FE39C}"/>
              </a:ext>
            </a:extLst>
          </p:cNvPr>
          <p:cNvSpPr>
            <a:spLocks noGrp="1"/>
          </p:cNvSpPr>
          <p:nvPr>
            <p:ph type="dt" sz="half" idx="10"/>
          </p:nvPr>
        </p:nvSpPr>
        <p:spPr/>
        <p:txBody>
          <a:bodyPr/>
          <a:lstStyle/>
          <a:p>
            <a:fld id="{CD069262-7276-4D1B-A804-05419220F359}" type="datetimeFigureOut">
              <a:rPr lang="en-GB" smtClean="0"/>
              <a:t>25/09/2025</a:t>
            </a:fld>
            <a:endParaRPr lang="en-GB"/>
          </a:p>
        </p:txBody>
      </p:sp>
      <p:sp>
        <p:nvSpPr>
          <p:cNvPr id="4" name="Footer Placeholder 3">
            <a:extLst>
              <a:ext uri="{FF2B5EF4-FFF2-40B4-BE49-F238E27FC236}">
                <a16:creationId xmlns:a16="http://schemas.microsoft.com/office/drawing/2014/main" id="{8F4255C1-49F3-453D-9603-4D25635D64A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7CBC1C7-3935-4D44-928A-99A1D1CB0F3E}"/>
              </a:ext>
            </a:extLst>
          </p:cNvPr>
          <p:cNvSpPr>
            <a:spLocks noGrp="1"/>
          </p:cNvSpPr>
          <p:nvPr>
            <p:ph type="sldNum" sz="quarter" idx="12"/>
          </p:nvPr>
        </p:nvSpPr>
        <p:spPr/>
        <p:txBody>
          <a:bodyPr/>
          <a:lstStyle/>
          <a:p>
            <a:fld id="{4D2F94D5-1FE4-4197-9C4B-69F20BAB1789}" type="slidenum">
              <a:rPr lang="en-GB" smtClean="0"/>
              <a:t>‹#›</a:t>
            </a:fld>
            <a:endParaRPr lang="en-GB"/>
          </a:p>
        </p:txBody>
      </p:sp>
    </p:spTree>
    <p:extLst>
      <p:ext uri="{BB962C8B-B14F-4D97-AF65-F5344CB8AC3E}">
        <p14:creationId xmlns:p14="http://schemas.microsoft.com/office/powerpoint/2010/main" val="950275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500AC57-2A80-4C5A-AE07-A4E42665AB3A}"/>
              </a:ext>
            </a:extLst>
          </p:cNvPr>
          <p:cNvSpPr>
            <a:spLocks noGrp="1"/>
          </p:cNvSpPr>
          <p:nvPr>
            <p:ph type="dt" sz="half" idx="10"/>
          </p:nvPr>
        </p:nvSpPr>
        <p:spPr/>
        <p:txBody>
          <a:bodyPr/>
          <a:lstStyle/>
          <a:p>
            <a:fld id="{CD069262-7276-4D1B-A804-05419220F359}" type="datetimeFigureOut">
              <a:rPr lang="en-GB" smtClean="0"/>
              <a:t>25/09/2025</a:t>
            </a:fld>
            <a:endParaRPr lang="en-GB"/>
          </a:p>
        </p:txBody>
      </p:sp>
      <p:sp>
        <p:nvSpPr>
          <p:cNvPr id="3" name="Footer Placeholder 2">
            <a:extLst>
              <a:ext uri="{FF2B5EF4-FFF2-40B4-BE49-F238E27FC236}">
                <a16:creationId xmlns:a16="http://schemas.microsoft.com/office/drawing/2014/main" id="{7493E391-3B2D-44EC-A646-B6596D7CD46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7A7C201-C464-4FAF-BE5B-EFE5F5702DC3}"/>
              </a:ext>
            </a:extLst>
          </p:cNvPr>
          <p:cNvSpPr>
            <a:spLocks noGrp="1"/>
          </p:cNvSpPr>
          <p:nvPr>
            <p:ph type="sldNum" sz="quarter" idx="12"/>
          </p:nvPr>
        </p:nvSpPr>
        <p:spPr/>
        <p:txBody>
          <a:bodyPr/>
          <a:lstStyle/>
          <a:p>
            <a:fld id="{4D2F94D5-1FE4-4197-9C4B-69F20BAB1789}" type="slidenum">
              <a:rPr lang="en-GB" smtClean="0"/>
              <a:t>‹#›</a:t>
            </a:fld>
            <a:endParaRPr lang="en-GB"/>
          </a:p>
        </p:txBody>
      </p:sp>
    </p:spTree>
    <p:extLst>
      <p:ext uri="{BB962C8B-B14F-4D97-AF65-F5344CB8AC3E}">
        <p14:creationId xmlns:p14="http://schemas.microsoft.com/office/powerpoint/2010/main" val="16760971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304A1-0E83-4BC1-9404-EC9709DCB80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F226BF12-EA2A-403A-8626-E0DDD16D60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89A9C0C4-1819-4962-A84D-10E53DEC34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2D679D8-C88A-40C1-AB39-BFFEC7A4B15D}"/>
              </a:ext>
            </a:extLst>
          </p:cNvPr>
          <p:cNvSpPr>
            <a:spLocks noGrp="1"/>
          </p:cNvSpPr>
          <p:nvPr>
            <p:ph type="dt" sz="half" idx="10"/>
          </p:nvPr>
        </p:nvSpPr>
        <p:spPr/>
        <p:txBody>
          <a:bodyPr/>
          <a:lstStyle/>
          <a:p>
            <a:fld id="{CD069262-7276-4D1B-A804-05419220F359}" type="datetimeFigureOut">
              <a:rPr lang="en-GB" smtClean="0"/>
              <a:t>25/09/2025</a:t>
            </a:fld>
            <a:endParaRPr lang="en-GB"/>
          </a:p>
        </p:txBody>
      </p:sp>
      <p:sp>
        <p:nvSpPr>
          <p:cNvPr id="6" name="Footer Placeholder 5">
            <a:extLst>
              <a:ext uri="{FF2B5EF4-FFF2-40B4-BE49-F238E27FC236}">
                <a16:creationId xmlns:a16="http://schemas.microsoft.com/office/drawing/2014/main" id="{7F74CC40-4BDC-40C5-96C7-8C8678896DB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610BD2-2B6E-4B7B-84FF-8BD5B251A995}"/>
              </a:ext>
            </a:extLst>
          </p:cNvPr>
          <p:cNvSpPr>
            <a:spLocks noGrp="1"/>
          </p:cNvSpPr>
          <p:nvPr>
            <p:ph type="sldNum" sz="quarter" idx="12"/>
          </p:nvPr>
        </p:nvSpPr>
        <p:spPr/>
        <p:txBody>
          <a:bodyPr/>
          <a:lstStyle/>
          <a:p>
            <a:fld id="{4D2F94D5-1FE4-4197-9C4B-69F20BAB1789}" type="slidenum">
              <a:rPr lang="en-GB" smtClean="0"/>
              <a:t>‹#›</a:t>
            </a:fld>
            <a:endParaRPr lang="en-GB"/>
          </a:p>
        </p:txBody>
      </p:sp>
    </p:spTree>
    <p:extLst>
      <p:ext uri="{BB962C8B-B14F-4D97-AF65-F5344CB8AC3E}">
        <p14:creationId xmlns:p14="http://schemas.microsoft.com/office/powerpoint/2010/main" val="182250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A408C-320C-4C27-B4E4-1A4569E46E7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B24E6198-B46B-431D-B904-C1641A5BD26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508557C-A44F-4AB4-A6A4-20EC7C6C9C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9732ED7-4651-4D19-B3B9-CF470A52329C}"/>
              </a:ext>
            </a:extLst>
          </p:cNvPr>
          <p:cNvSpPr>
            <a:spLocks noGrp="1"/>
          </p:cNvSpPr>
          <p:nvPr>
            <p:ph type="dt" sz="half" idx="10"/>
          </p:nvPr>
        </p:nvSpPr>
        <p:spPr/>
        <p:txBody>
          <a:bodyPr/>
          <a:lstStyle/>
          <a:p>
            <a:fld id="{CD069262-7276-4D1B-A804-05419220F359}" type="datetimeFigureOut">
              <a:rPr lang="en-GB" smtClean="0"/>
              <a:t>25/09/2025</a:t>
            </a:fld>
            <a:endParaRPr lang="en-GB"/>
          </a:p>
        </p:txBody>
      </p:sp>
      <p:sp>
        <p:nvSpPr>
          <p:cNvPr id="6" name="Footer Placeholder 5">
            <a:extLst>
              <a:ext uri="{FF2B5EF4-FFF2-40B4-BE49-F238E27FC236}">
                <a16:creationId xmlns:a16="http://schemas.microsoft.com/office/drawing/2014/main" id="{7D3B3ACA-91C2-45C9-A2CF-3767E4C337F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690E50-A644-443C-8367-8F99A12186EE}"/>
              </a:ext>
            </a:extLst>
          </p:cNvPr>
          <p:cNvSpPr>
            <a:spLocks noGrp="1"/>
          </p:cNvSpPr>
          <p:nvPr>
            <p:ph type="sldNum" sz="quarter" idx="12"/>
          </p:nvPr>
        </p:nvSpPr>
        <p:spPr/>
        <p:txBody>
          <a:bodyPr/>
          <a:lstStyle/>
          <a:p>
            <a:fld id="{4D2F94D5-1FE4-4197-9C4B-69F20BAB1789}" type="slidenum">
              <a:rPr lang="en-GB" smtClean="0"/>
              <a:t>‹#›</a:t>
            </a:fld>
            <a:endParaRPr lang="en-GB"/>
          </a:p>
        </p:txBody>
      </p:sp>
    </p:spTree>
    <p:extLst>
      <p:ext uri="{BB962C8B-B14F-4D97-AF65-F5344CB8AC3E}">
        <p14:creationId xmlns:p14="http://schemas.microsoft.com/office/powerpoint/2010/main" val="39446836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D0E06-54C2-4772-BF23-B76CD6A07AB4}"/>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580180E-91FF-482C-9A03-37BE6394A8D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5861A4F-2BF8-4C2F-A757-8169F7FCF493}"/>
              </a:ext>
            </a:extLst>
          </p:cNvPr>
          <p:cNvSpPr>
            <a:spLocks noGrp="1"/>
          </p:cNvSpPr>
          <p:nvPr>
            <p:ph type="dt" sz="half" idx="10"/>
          </p:nvPr>
        </p:nvSpPr>
        <p:spPr/>
        <p:txBody>
          <a:bodyPr/>
          <a:lstStyle/>
          <a:p>
            <a:fld id="{CD069262-7276-4D1B-A804-05419220F359}" type="datetimeFigureOut">
              <a:rPr lang="en-GB" smtClean="0"/>
              <a:t>25/09/2025</a:t>
            </a:fld>
            <a:endParaRPr lang="en-GB"/>
          </a:p>
        </p:txBody>
      </p:sp>
      <p:sp>
        <p:nvSpPr>
          <p:cNvPr id="5" name="Footer Placeholder 4">
            <a:extLst>
              <a:ext uri="{FF2B5EF4-FFF2-40B4-BE49-F238E27FC236}">
                <a16:creationId xmlns:a16="http://schemas.microsoft.com/office/drawing/2014/main" id="{53274617-F460-4239-B345-18BD196A58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1D04B4-76DE-450D-B94C-7D4BB812207A}"/>
              </a:ext>
            </a:extLst>
          </p:cNvPr>
          <p:cNvSpPr>
            <a:spLocks noGrp="1"/>
          </p:cNvSpPr>
          <p:nvPr>
            <p:ph type="sldNum" sz="quarter" idx="12"/>
          </p:nvPr>
        </p:nvSpPr>
        <p:spPr/>
        <p:txBody>
          <a:bodyPr/>
          <a:lstStyle/>
          <a:p>
            <a:fld id="{4D2F94D5-1FE4-4197-9C4B-69F20BAB1789}" type="slidenum">
              <a:rPr lang="en-GB" smtClean="0"/>
              <a:t>‹#›</a:t>
            </a:fld>
            <a:endParaRPr lang="en-GB"/>
          </a:p>
        </p:txBody>
      </p:sp>
    </p:spTree>
    <p:extLst>
      <p:ext uri="{BB962C8B-B14F-4D97-AF65-F5344CB8AC3E}">
        <p14:creationId xmlns:p14="http://schemas.microsoft.com/office/powerpoint/2010/main" val="3473093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84F4795-9F9A-435C-A748-037F728D5329}"/>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58956541-2D27-457C-B6C8-E51EC743A78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25443F7-FF3A-4A65-BB96-5F9E075973D2}"/>
              </a:ext>
            </a:extLst>
          </p:cNvPr>
          <p:cNvSpPr>
            <a:spLocks noGrp="1"/>
          </p:cNvSpPr>
          <p:nvPr>
            <p:ph type="dt" sz="half" idx="10"/>
          </p:nvPr>
        </p:nvSpPr>
        <p:spPr/>
        <p:txBody>
          <a:bodyPr/>
          <a:lstStyle/>
          <a:p>
            <a:fld id="{CD069262-7276-4D1B-A804-05419220F359}" type="datetimeFigureOut">
              <a:rPr lang="en-GB" smtClean="0"/>
              <a:t>25/09/2025</a:t>
            </a:fld>
            <a:endParaRPr lang="en-GB"/>
          </a:p>
        </p:txBody>
      </p:sp>
      <p:sp>
        <p:nvSpPr>
          <p:cNvPr id="5" name="Footer Placeholder 4">
            <a:extLst>
              <a:ext uri="{FF2B5EF4-FFF2-40B4-BE49-F238E27FC236}">
                <a16:creationId xmlns:a16="http://schemas.microsoft.com/office/drawing/2014/main" id="{FB4B1A4C-62A1-4AFC-872B-B1732A4F9A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9AC0EB-9B21-431A-8500-A4B7A73AF463}"/>
              </a:ext>
            </a:extLst>
          </p:cNvPr>
          <p:cNvSpPr>
            <a:spLocks noGrp="1"/>
          </p:cNvSpPr>
          <p:nvPr>
            <p:ph type="sldNum" sz="quarter" idx="12"/>
          </p:nvPr>
        </p:nvSpPr>
        <p:spPr/>
        <p:txBody>
          <a:bodyPr/>
          <a:lstStyle/>
          <a:p>
            <a:fld id="{4D2F94D5-1FE4-4197-9C4B-69F20BAB1789}" type="slidenum">
              <a:rPr lang="en-GB" smtClean="0"/>
              <a:t>‹#›</a:t>
            </a:fld>
            <a:endParaRPr lang="en-GB"/>
          </a:p>
        </p:txBody>
      </p:sp>
    </p:spTree>
    <p:extLst>
      <p:ext uri="{BB962C8B-B14F-4D97-AF65-F5344CB8AC3E}">
        <p14:creationId xmlns:p14="http://schemas.microsoft.com/office/powerpoint/2010/main" val="4274147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0D69BE-62CF-43C4-AB04-2D0448E6EB7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A2CC721A-DCAA-4A4D-BDF6-628102F67E1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EF0E038-B955-4349-92F8-54EB535CDF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069262-7276-4D1B-A804-05419220F359}" type="datetimeFigureOut">
              <a:rPr lang="en-GB" smtClean="0"/>
              <a:t>25/09/2025</a:t>
            </a:fld>
            <a:endParaRPr lang="en-GB"/>
          </a:p>
        </p:txBody>
      </p:sp>
      <p:sp>
        <p:nvSpPr>
          <p:cNvPr id="5" name="Footer Placeholder 4">
            <a:extLst>
              <a:ext uri="{FF2B5EF4-FFF2-40B4-BE49-F238E27FC236}">
                <a16:creationId xmlns:a16="http://schemas.microsoft.com/office/drawing/2014/main" id="{56C9C840-CD15-444C-8508-251CB72825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6545E23-C3B4-4FC1-AD07-F019212B93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2F94D5-1FE4-4197-9C4B-69F20BAB1789}" type="slidenum">
              <a:rPr lang="en-GB" smtClean="0"/>
              <a:t>‹#›</a:t>
            </a:fld>
            <a:endParaRPr lang="en-GB"/>
          </a:p>
        </p:txBody>
      </p:sp>
    </p:spTree>
    <p:extLst>
      <p:ext uri="{BB962C8B-B14F-4D97-AF65-F5344CB8AC3E}">
        <p14:creationId xmlns:p14="http://schemas.microsoft.com/office/powerpoint/2010/main" val="26322876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45C5E3F-024C-4ABC-B263-8C3E900A528D}"/>
              </a:ext>
            </a:extLst>
          </p:cNvPr>
          <p:cNvSpPr/>
          <p:nvPr/>
        </p:nvSpPr>
        <p:spPr>
          <a:xfrm>
            <a:off x="0" y="1150390"/>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1698813-5F93-4619-A84D-38212B0AB280}"/>
              </a:ext>
            </a:extLst>
          </p:cNvPr>
          <p:cNvSpPr txBox="1"/>
          <p:nvPr/>
        </p:nvSpPr>
        <p:spPr>
          <a:xfrm>
            <a:off x="3112875" y="62754"/>
            <a:ext cx="5966249" cy="1077218"/>
          </a:xfrm>
          <a:prstGeom prst="rect">
            <a:avLst/>
          </a:prstGeom>
          <a:noFill/>
        </p:spPr>
        <p:txBody>
          <a:bodyPr wrap="none" rtlCol="0">
            <a:spAutoFit/>
          </a:bodyPr>
          <a:lstStyle/>
          <a:p>
            <a:r>
              <a:rPr lang="en-GB" sz="3200" b="1" dirty="0"/>
              <a:t>Class Changes – Parental Meeting </a:t>
            </a:r>
          </a:p>
          <a:p>
            <a:pPr algn="ctr"/>
            <a:r>
              <a:rPr lang="en-GB" sz="3200" dirty="0"/>
              <a:t>Thursday 25</a:t>
            </a:r>
            <a:r>
              <a:rPr lang="en-GB" sz="3200" baseline="30000" dirty="0"/>
              <a:t>th</a:t>
            </a:r>
            <a:r>
              <a:rPr lang="en-GB" sz="3200" dirty="0"/>
              <a:t> September 2025</a:t>
            </a:r>
          </a:p>
        </p:txBody>
      </p:sp>
      <p:pic>
        <p:nvPicPr>
          <p:cNvPr id="9" name="Picture 8">
            <a:extLst>
              <a:ext uri="{FF2B5EF4-FFF2-40B4-BE49-F238E27FC236}">
                <a16:creationId xmlns:a16="http://schemas.microsoft.com/office/drawing/2014/main" id="{FA6C8C16-7C4C-4746-8759-C17D249E3E67}"/>
              </a:ext>
            </a:extLst>
          </p:cNvPr>
          <p:cNvPicPr>
            <a:picLocks noChangeAspect="1"/>
          </p:cNvPicPr>
          <p:nvPr/>
        </p:nvPicPr>
        <p:blipFill>
          <a:blip r:embed="rId2"/>
          <a:stretch>
            <a:fillRect/>
          </a:stretch>
        </p:blipFill>
        <p:spPr>
          <a:xfrm>
            <a:off x="1045390" y="1408084"/>
            <a:ext cx="8745170" cy="2467319"/>
          </a:xfrm>
          <a:prstGeom prst="rect">
            <a:avLst/>
          </a:prstGeom>
        </p:spPr>
      </p:pic>
      <p:sp>
        <p:nvSpPr>
          <p:cNvPr id="10" name="TextBox 9">
            <a:extLst>
              <a:ext uri="{FF2B5EF4-FFF2-40B4-BE49-F238E27FC236}">
                <a16:creationId xmlns:a16="http://schemas.microsoft.com/office/drawing/2014/main" id="{0BFB73DB-9699-4829-8B72-377B0DE6E74B}"/>
              </a:ext>
            </a:extLst>
          </p:cNvPr>
          <p:cNvSpPr txBox="1"/>
          <p:nvPr/>
        </p:nvSpPr>
        <p:spPr>
          <a:xfrm>
            <a:off x="303606" y="3971732"/>
            <a:ext cx="11641147" cy="3108543"/>
          </a:xfrm>
          <a:prstGeom prst="rect">
            <a:avLst/>
          </a:prstGeom>
          <a:noFill/>
        </p:spPr>
        <p:txBody>
          <a:bodyPr wrap="square" rtlCol="0">
            <a:spAutoFit/>
          </a:bodyPr>
          <a:lstStyle/>
          <a:p>
            <a:r>
              <a:rPr lang="en-GB" sz="2400" dirty="0">
                <a:effectLst/>
                <a:latin typeface="Calibri" panose="020F0502020204030204" pitchFamily="34" charset="0"/>
                <a:ea typeface="Times New Roman" panose="02020603050405020304" pitchFamily="18" charset="0"/>
              </a:rPr>
              <a:t>A heartfelt thank you to everyone who took the time to complete the recent survey.</a:t>
            </a:r>
            <a:endParaRPr lang="en-GB" sz="2400" dirty="0">
              <a:effectLst/>
              <a:latin typeface="Times New Roman" panose="02020603050405020304" pitchFamily="18" charset="0"/>
              <a:ea typeface="Times New Roman" panose="02020603050405020304" pitchFamily="18" charset="0"/>
            </a:endParaRPr>
          </a:p>
          <a:p>
            <a:endParaRPr lang="en-GB" sz="2400" dirty="0">
              <a:effectLst/>
              <a:latin typeface="Calibri" panose="020F0502020204030204" pitchFamily="34" charset="0"/>
              <a:ea typeface="Times New Roman" panose="02020603050405020304" pitchFamily="18" charset="0"/>
            </a:endParaRPr>
          </a:p>
          <a:p>
            <a:r>
              <a:rPr lang="en-GB" sz="2400" dirty="0">
                <a:effectLst/>
                <a:latin typeface="Calibri" panose="020F0502020204030204" pitchFamily="34" charset="0"/>
                <a:ea typeface="Times New Roman" panose="02020603050405020304" pitchFamily="18" charset="0"/>
              </a:rPr>
              <a:t>Your comments and insights have been incredibly valuable in helping us reflect on current practices.</a:t>
            </a:r>
            <a:endParaRPr lang="en-GB" sz="2400" dirty="0">
              <a:effectLst/>
              <a:latin typeface="Times New Roman" panose="02020603050405020304" pitchFamily="18" charset="0"/>
              <a:ea typeface="Times New Roman" panose="02020603050405020304" pitchFamily="18" charset="0"/>
            </a:endParaRPr>
          </a:p>
          <a:p>
            <a:endParaRPr lang="en-GB" sz="2400" dirty="0">
              <a:effectLst/>
              <a:latin typeface="Calibri" panose="020F0502020204030204" pitchFamily="34" charset="0"/>
              <a:ea typeface="Times New Roman" panose="02020603050405020304" pitchFamily="18" charset="0"/>
            </a:endParaRPr>
          </a:p>
          <a:p>
            <a:r>
              <a:rPr lang="en-GB" sz="2400" dirty="0">
                <a:effectLst/>
                <a:latin typeface="Calibri" panose="020F0502020204030204" pitchFamily="34" charset="0"/>
                <a:ea typeface="Times New Roman" panose="02020603050405020304" pitchFamily="18" charset="0"/>
              </a:rPr>
              <a:t>We are committed to using your feedback to inform </a:t>
            </a:r>
            <a:r>
              <a:rPr lang="en-GB" sz="2400" b="1" dirty="0">
                <a:effectLst/>
                <a:latin typeface="Calibri" panose="020F0502020204030204" pitchFamily="34" charset="0"/>
                <a:ea typeface="Times New Roman" panose="02020603050405020304" pitchFamily="18" charset="0"/>
              </a:rPr>
              <a:t>positive changes</a:t>
            </a:r>
            <a:r>
              <a:rPr lang="en-GB" sz="2400" dirty="0">
                <a:effectLst/>
                <a:latin typeface="Calibri" panose="020F0502020204030204" pitchFamily="34" charset="0"/>
                <a:ea typeface="Times New Roman" panose="02020603050405020304" pitchFamily="18" charset="0"/>
              </a:rPr>
              <a:t> and strengthen our school community moving forward.</a:t>
            </a:r>
            <a:endParaRPr lang="en-GB" sz="2400" dirty="0">
              <a:effectLst/>
              <a:latin typeface="Times New Roman" panose="02020603050405020304" pitchFamily="18" charset="0"/>
              <a:ea typeface="Times New Roman" panose="02020603050405020304" pitchFamily="18" charset="0"/>
            </a:endParaRPr>
          </a:p>
          <a:p>
            <a:endParaRPr lang="en-GB" sz="2800" dirty="0"/>
          </a:p>
        </p:txBody>
      </p:sp>
      <p:pic>
        <p:nvPicPr>
          <p:cNvPr id="14" name="Picture 13">
            <a:extLst>
              <a:ext uri="{FF2B5EF4-FFF2-40B4-BE49-F238E27FC236}">
                <a16:creationId xmlns:a16="http://schemas.microsoft.com/office/drawing/2014/main" id="{0F2C62D3-1E1D-485F-930E-A4C94844BC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39210" y="95286"/>
            <a:ext cx="1442757" cy="1422837"/>
          </a:xfrm>
          <a:prstGeom prst="rect">
            <a:avLst/>
          </a:prstGeom>
        </p:spPr>
      </p:pic>
    </p:spTree>
    <p:extLst>
      <p:ext uri="{BB962C8B-B14F-4D97-AF65-F5344CB8AC3E}">
        <p14:creationId xmlns:p14="http://schemas.microsoft.com/office/powerpoint/2010/main" val="1031812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1698813-5F93-4619-A84D-38212B0AB280}"/>
              </a:ext>
            </a:extLst>
          </p:cNvPr>
          <p:cNvSpPr txBox="1"/>
          <p:nvPr/>
        </p:nvSpPr>
        <p:spPr>
          <a:xfrm>
            <a:off x="4654644" y="66004"/>
            <a:ext cx="2882712" cy="584775"/>
          </a:xfrm>
          <a:prstGeom prst="rect">
            <a:avLst/>
          </a:prstGeom>
          <a:noFill/>
        </p:spPr>
        <p:txBody>
          <a:bodyPr wrap="none" rtlCol="0">
            <a:spAutoFit/>
          </a:bodyPr>
          <a:lstStyle/>
          <a:p>
            <a:r>
              <a:rPr lang="en-GB" sz="3200" b="1" dirty="0"/>
              <a:t>Communication</a:t>
            </a:r>
          </a:p>
        </p:txBody>
      </p:sp>
      <p:sp>
        <p:nvSpPr>
          <p:cNvPr id="8" name="Rectangle 7">
            <a:extLst>
              <a:ext uri="{FF2B5EF4-FFF2-40B4-BE49-F238E27FC236}">
                <a16:creationId xmlns:a16="http://schemas.microsoft.com/office/drawing/2014/main" id="{184B5976-546D-4C29-93C0-74C0FF3E0C26}"/>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E95D0263-D3D6-41DA-9795-325DE169EC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
        <p:nvSpPr>
          <p:cNvPr id="3" name="TextBox 2">
            <a:extLst>
              <a:ext uri="{FF2B5EF4-FFF2-40B4-BE49-F238E27FC236}">
                <a16:creationId xmlns:a16="http://schemas.microsoft.com/office/drawing/2014/main" id="{A056B4DD-DD9A-4F5E-BC7C-868B586CD2B1}"/>
              </a:ext>
            </a:extLst>
          </p:cNvPr>
          <p:cNvSpPr txBox="1"/>
          <p:nvPr/>
        </p:nvSpPr>
        <p:spPr>
          <a:xfrm>
            <a:off x="645160" y="1237179"/>
            <a:ext cx="10901680" cy="5539978"/>
          </a:xfrm>
          <a:prstGeom prst="rect">
            <a:avLst/>
          </a:prstGeom>
          <a:noFill/>
        </p:spPr>
        <p:txBody>
          <a:bodyPr wrap="square" rtlCol="0">
            <a:spAutoFit/>
          </a:bodyPr>
          <a:lstStyle/>
          <a:p>
            <a:r>
              <a:rPr lang="en-GB" sz="2400" b="1" dirty="0"/>
              <a:t>Improving Communication with Parents</a:t>
            </a:r>
          </a:p>
          <a:p>
            <a:pPr marL="342900" indent="-342900">
              <a:buFont typeface="Arial" panose="020B0604020202020204" pitchFamily="34" charset="0"/>
              <a:buChar char="•"/>
            </a:pPr>
            <a:r>
              <a:rPr lang="en-GB" sz="2400" dirty="0"/>
              <a:t>It has been acknowledged that communication around recent changes did not meet the standards we strive for.</a:t>
            </a:r>
          </a:p>
          <a:p>
            <a:pPr marL="342900" indent="-342900">
              <a:buFont typeface="Arial" panose="020B0604020202020204" pitchFamily="34" charset="0"/>
              <a:buChar char="•"/>
            </a:pPr>
            <a:r>
              <a:rPr lang="en-GB" sz="2400" dirty="0"/>
              <a:t>We fully recognise the impact of this, especially for families who joined our school community in September and were not included in the July mailing. This was a significant oversight, and we sincerely apologise.</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In response, </a:t>
            </a:r>
            <a:r>
              <a:rPr lang="en-GB" sz="2400" b="1" dirty="0"/>
              <a:t>parental communication and engagement</a:t>
            </a:r>
            <a:r>
              <a:rPr lang="en-GB" sz="2400" dirty="0"/>
              <a:t> has now been added as a </a:t>
            </a:r>
            <a:r>
              <a:rPr lang="en-GB" sz="2400" b="1" dirty="0"/>
              <a:t>key priority</a:t>
            </a:r>
            <a:r>
              <a:rPr lang="en-GB" sz="2400" dirty="0"/>
              <a:t> in our School Development Plan.</a:t>
            </a:r>
          </a:p>
          <a:p>
            <a:endParaRPr lang="en-GB" sz="2400" dirty="0"/>
          </a:p>
          <a:p>
            <a:r>
              <a:rPr lang="en-GB" sz="2400" dirty="0"/>
              <a:t>We are committed to:</a:t>
            </a:r>
          </a:p>
          <a:p>
            <a:pPr marL="742950" lvl="1" indent="-285750">
              <a:buFont typeface="Arial" panose="020B0604020202020204" pitchFamily="34" charset="0"/>
              <a:buChar char="•"/>
            </a:pPr>
            <a:r>
              <a:rPr lang="en-GB" sz="2400" dirty="0"/>
              <a:t>Sharing information </a:t>
            </a:r>
            <a:r>
              <a:rPr lang="en-GB" sz="2400" b="1" dirty="0"/>
              <a:t>earlier</a:t>
            </a:r>
            <a:r>
              <a:rPr lang="en-GB" sz="2400" dirty="0"/>
              <a:t> where possible.</a:t>
            </a:r>
          </a:p>
          <a:p>
            <a:pPr marL="742950" lvl="1" indent="-285750">
              <a:buFont typeface="Arial" panose="020B0604020202020204" pitchFamily="34" charset="0"/>
              <a:buChar char="•"/>
            </a:pPr>
            <a:r>
              <a:rPr lang="en-GB" sz="2400" dirty="0"/>
              <a:t>Ensuring </a:t>
            </a:r>
            <a:r>
              <a:rPr lang="en-GB" sz="2400" b="1" dirty="0"/>
              <a:t>all families</a:t>
            </a:r>
            <a:r>
              <a:rPr lang="en-GB" sz="2400" dirty="0"/>
              <a:t> are included in future communications.</a:t>
            </a:r>
          </a:p>
          <a:p>
            <a:pPr marL="742950" lvl="1" indent="-285750">
              <a:buFont typeface="Arial" panose="020B0604020202020204" pitchFamily="34" charset="0"/>
              <a:buChar char="•"/>
            </a:pPr>
            <a:r>
              <a:rPr lang="en-GB" sz="2400" dirty="0"/>
              <a:t>Creating opportunities for </a:t>
            </a:r>
            <a:r>
              <a:rPr lang="en-GB" sz="2400" b="1" dirty="0"/>
              <a:t>parental feedback and dialogue</a:t>
            </a:r>
            <a:r>
              <a:rPr lang="en-GB" sz="2400" dirty="0"/>
              <a:t>.</a:t>
            </a:r>
          </a:p>
          <a:p>
            <a:endParaRPr lang="en-GB" dirty="0"/>
          </a:p>
        </p:txBody>
      </p:sp>
    </p:spTree>
    <p:extLst>
      <p:ext uri="{BB962C8B-B14F-4D97-AF65-F5344CB8AC3E}">
        <p14:creationId xmlns:p14="http://schemas.microsoft.com/office/powerpoint/2010/main" val="30775876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45C5E3F-024C-4ABC-B263-8C3E900A528D}"/>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1698813-5F93-4619-A84D-38212B0AB280}"/>
              </a:ext>
            </a:extLst>
          </p:cNvPr>
          <p:cNvSpPr txBox="1"/>
          <p:nvPr/>
        </p:nvSpPr>
        <p:spPr>
          <a:xfrm>
            <a:off x="3704864" y="157381"/>
            <a:ext cx="4782271" cy="584775"/>
          </a:xfrm>
          <a:prstGeom prst="rect">
            <a:avLst/>
          </a:prstGeom>
          <a:noFill/>
        </p:spPr>
        <p:txBody>
          <a:bodyPr wrap="none" rtlCol="0">
            <a:spAutoFit/>
          </a:bodyPr>
          <a:lstStyle/>
          <a:p>
            <a:r>
              <a:rPr lang="en-GB" sz="3200" b="1" dirty="0"/>
              <a:t>Consultation and Decisions</a:t>
            </a:r>
          </a:p>
        </p:txBody>
      </p:sp>
      <p:sp>
        <p:nvSpPr>
          <p:cNvPr id="2" name="TextBox 1">
            <a:extLst>
              <a:ext uri="{FF2B5EF4-FFF2-40B4-BE49-F238E27FC236}">
                <a16:creationId xmlns:a16="http://schemas.microsoft.com/office/drawing/2014/main" id="{3851EA9C-BF74-4FE3-8A5E-09BEFC45113E}"/>
              </a:ext>
            </a:extLst>
          </p:cNvPr>
          <p:cNvSpPr txBox="1"/>
          <p:nvPr/>
        </p:nvSpPr>
        <p:spPr>
          <a:xfrm>
            <a:off x="115167" y="1437640"/>
            <a:ext cx="11961666" cy="4893647"/>
          </a:xfrm>
          <a:prstGeom prst="rect">
            <a:avLst/>
          </a:prstGeom>
          <a:noFill/>
        </p:spPr>
        <p:txBody>
          <a:bodyPr wrap="square" rtlCol="0">
            <a:spAutoFit/>
          </a:bodyPr>
          <a:lstStyle/>
          <a:p>
            <a:r>
              <a:rPr lang="en-GB" sz="2400" b="1" dirty="0"/>
              <a:t>A Few Key Facts About Our School Structure</a:t>
            </a:r>
          </a:p>
          <a:p>
            <a:endParaRPr lang="en-GB" sz="2400" dirty="0"/>
          </a:p>
          <a:p>
            <a:pPr marL="342900" indent="-342900">
              <a:buFont typeface="Arial" panose="020B0604020202020204" pitchFamily="34" charset="0"/>
              <a:buChar char="•"/>
            </a:pPr>
            <a:r>
              <a:rPr lang="en-GB" sz="2400" b="1" dirty="0"/>
              <a:t>Published Admission Number (PAN):</a:t>
            </a:r>
            <a:r>
              <a:rPr lang="en-GB" sz="2400" dirty="0"/>
              <a:t> John Wilkinson’s PAN is 28. This is the number of pupils we would typically expect in each year group.</a:t>
            </a:r>
          </a:p>
          <a:p>
            <a:pPr marL="342900" indent="-342900">
              <a:buFont typeface="Arial" panose="020B0604020202020204" pitchFamily="34" charset="0"/>
              <a:buChar char="•"/>
            </a:pPr>
            <a:r>
              <a:rPr lang="en-GB" sz="2400" b="1" dirty="0"/>
              <a:t>Local Demographics:</a:t>
            </a:r>
            <a:r>
              <a:rPr lang="en-GB" sz="2400" dirty="0"/>
              <a:t> The number of children in our area has declined compared to previous years, which is having an impact on class sizes.</a:t>
            </a:r>
          </a:p>
          <a:p>
            <a:pPr marL="342900" indent="-342900">
              <a:buFont typeface="Arial" panose="020B0604020202020204" pitchFamily="34" charset="0"/>
              <a:buChar char="•"/>
            </a:pPr>
            <a:r>
              <a:rPr lang="en-GB" sz="2400" b="1" dirty="0"/>
              <a:t>Funding Implications:</a:t>
            </a:r>
            <a:r>
              <a:rPr lang="en-GB" sz="2400" dirty="0"/>
              <a:t> School funding is directly linked to pupil numbers. Smaller class sizes mean reduced funding, which can lead to difficult decisions about staffing and resources.</a:t>
            </a:r>
          </a:p>
          <a:p>
            <a:pPr marL="342900" indent="-342900">
              <a:buFont typeface="Arial" panose="020B0604020202020204" pitchFamily="34" charset="0"/>
              <a:buChar char="•"/>
            </a:pPr>
            <a:r>
              <a:rPr lang="en-GB" sz="2400" b="1" dirty="0"/>
              <a:t>Current Position:</a:t>
            </a:r>
            <a:r>
              <a:rPr lang="en-GB" sz="2400" dirty="0"/>
              <a:t> Based on our current pupil numbers, the school could operate with </a:t>
            </a:r>
            <a:r>
              <a:rPr lang="en-GB" sz="2400" b="1" dirty="0"/>
              <a:t>five classes plus nursery</a:t>
            </a:r>
            <a:r>
              <a:rPr lang="en-GB" sz="2400" dirty="0"/>
              <a:t> from a financial standpoint.</a:t>
            </a:r>
          </a:p>
          <a:p>
            <a:pPr marL="342900" indent="-342900">
              <a:buFont typeface="Arial" panose="020B0604020202020204" pitchFamily="34" charset="0"/>
              <a:buChar char="•"/>
            </a:pPr>
            <a:r>
              <a:rPr lang="en-GB" sz="2400" b="1" dirty="0"/>
              <a:t>Our Commitment to Pupils:</a:t>
            </a:r>
            <a:r>
              <a:rPr lang="en-GB" sz="2400" dirty="0"/>
              <a:t> Despite the financial pressures, we have chosen to maintain a </a:t>
            </a:r>
            <a:r>
              <a:rPr lang="en-GB" sz="2400" b="1" dirty="0"/>
              <a:t>six-class structure</a:t>
            </a:r>
            <a:r>
              <a:rPr lang="en-GB" sz="2400" dirty="0"/>
              <a:t>. This decision reflects our commitment to meeting the needs of all pupils and providing the best possible learning environment for our school community.</a:t>
            </a:r>
          </a:p>
        </p:txBody>
      </p:sp>
      <p:pic>
        <p:nvPicPr>
          <p:cNvPr id="5" name="Picture 4">
            <a:extLst>
              <a:ext uri="{FF2B5EF4-FFF2-40B4-BE49-F238E27FC236}">
                <a16:creationId xmlns:a16="http://schemas.microsoft.com/office/drawing/2014/main" id="{20C1D697-8351-45BE-84B1-56B1972C49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Tree>
    <p:extLst>
      <p:ext uri="{BB962C8B-B14F-4D97-AF65-F5344CB8AC3E}">
        <p14:creationId xmlns:p14="http://schemas.microsoft.com/office/powerpoint/2010/main" val="66375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34EBCF5-DBF3-4E4C-93CF-0648786346B0}"/>
              </a:ext>
            </a:extLst>
          </p:cNvPr>
          <p:cNvPicPr>
            <a:picLocks noChangeAspect="1"/>
          </p:cNvPicPr>
          <p:nvPr/>
        </p:nvPicPr>
        <p:blipFill>
          <a:blip r:embed="rId2"/>
          <a:stretch>
            <a:fillRect/>
          </a:stretch>
        </p:blipFill>
        <p:spPr>
          <a:xfrm>
            <a:off x="932169" y="1281516"/>
            <a:ext cx="10327662" cy="3824186"/>
          </a:xfrm>
          <a:prstGeom prst="rect">
            <a:avLst/>
          </a:prstGeom>
        </p:spPr>
      </p:pic>
      <p:sp>
        <p:nvSpPr>
          <p:cNvPr id="6" name="Rectangle 5">
            <a:extLst>
              <a:ext uri="{FF2B5EF4-FFF2-40B4-BE49-F238E27FC236}">
                <a16:creationId xmlns:a16="http://schemas.microsoft.com/office/drawing/2014/main" id="{C45C5E3F-024C-4ABC-B263-8C3E900A528D}"/>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1698813-5F93-4619-A84D-38212B0AB280}"/>
              </a:ext>
            </a:extLst>
          </p:cNvPr>
          <p:cNvSpPr txBox="1"/>
          <p:nvPr/>
        </p:nvSpPr>
        <p:spPr>
          <a:xfrm>
            <a:off x="3190685" y="139392"/>
            <a:ext cx="5810630" cy="584775"/>
          </a:xfrm>
          <a:prstGeom prst="rect">
            <a:avLst/>
          </a:prstGeom>
          <a:noFill/>
        </p:spPr>
        <p:txBody>
          <a:bodyPr wrap="none" rtlCol="0">
            <a:spAutoFit/>
          </a:bodyPr>
          <a:lstStyle/>
          <a:p>
            <a:r>
              <a:rPr lang="en-GB" sz="3200" b="1" dirty="0"/>
              <a:t>Snap Shot of Results from Survey</a:t>
            </a:r>
          </a:p>
        </p:txBody>
      </p:sp>
      <p:pic>
        <p:nvPicPr>
          <p:cNvPr id="5" name="Picture 4">
            <a:extLst>
              <a:ext uri="{FF2B5EF4-FFF2-40B4-BE49-F238E27FC236}">
                <a16:creationId xmlns:a16="http://schemas.microsoft.com/office/drawing/2014/main" id="{20C1D697-8351-45BE-84B1-56B1972C49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
        <p:nvSpPr>
          <p:cNvPr id="8" name="TextBox 7">
            <a:extLst>
              <a:ext uri="{FF2B5EF4-FFF2-40B4-BE49-F238E27FC236}">
                <a16:creationId xmlns:a16="http://schemas.microsoft.com/office/drawing/2014/main" id="{B5D48261-3094-4B39-B384-4EA06751C550}"/>
              </a:ext>
            </a:extLst>
          </p:cNvPr>
          <p:cNvSpPr txBox="1"/>
          <p:nvPr/>
        </p:nvSpPr>
        <p:spPr>
          <a:xfrm>
            <a:off x="436880" y="5514928"/>
            <a:ext cx="11318240" cy="830997"/>
          </a:xfrm>
          <a:prstGeom prst="rect">
            <a:avLst/>
          </a:prstGeom>
          <a:noFill/>
        </p:spPr>
        <p:txBody>
          <a:bodyPr wrap="square" rtlCol="0">
            <a:spAutoFit/>
          </a:bodyPr>
          <a:lstStyle/>
          <a:p>
            <a:r>
              <a:rPr lang="en-GB" sz="2400" dirty="0"/>
              <a:t>Please make an appointment to see your child’s teacher if you feel that they are not settling, so that we can plan for additional support.</a:t>
            </a:r>
          </a:p>
        </p:txBody>
      </p:sp>
    </p:spTree>
    <p:extLst>
      <p:ext uri="{BB962C8B-B14F-4D97-AF65-F5344CB8AC3E}">
        <p14:creationId xmlns:p14="http://schemas.microsoft.com/office/powerpoint/2010/main" val="3278115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51EA9C-BF74-4FE3-8A5E-09BEFC45113E}"/>
              </a:ext>
            </a:extLst>
          </p:cNvPr>
          <p:cNvSpPr txBox="1"/>
          <p:nvPr/>
        </p:nvSpPr>
        <p:spPr>
          <a:xfrm>
            <a:off x="446911" y="1905000"/>
            <a:ext cx="4660033" cy="3539430"/>
          </a:xfrm>
          <a:prstGeom prst="rect">
            <a:avLst/>
          </a:prstGeom>
          <a:noFill/>
        </p:spPr>
        <p:txBody>
          <a:bodyPr wrap="square" rtlCol="0">
            <a:spAutoFit/>
          </a:bodyPr>
          <a:lstStyle/>
          <a:p>
            <a:r>
              <a:rPr lang="en-GB" sz="2800" dirty="0"/>
              <a:t>Current Year Group Numbers</a:t>
            </a:r>
          </a:p>
          <a:p>
            <a:r>
              <a:rPr lang="en-GB" sz="2800" dirty="0"/>
              <a:t>	Reception: 	11</a:t>
            </a:r>
          </a:p>
          <a:p>
            <a:r>
              <a:rPr lang="en-GB" sz="2800" dirty="0"/>
              <a:t>	Year 1:	17</a:t>
            </a:r>
          </a:p>
          <a:p>
            <a:r>
              <a:rPr lang="en-GB" sz="2800" dirty="0"/>
              <a:t>	Year 2:	15</a:t>
            </a:r>
          </a:p>
          <a:p>
            <a:r>
              <a:rPr lang="en-GB" sz="2800" dirty="0"/>
              <a:t>	Year 3:	27</a:t>
            </a:r>
          </a:p>
          <a:p>
            <a:r>
              <a:rPr lang="en-GB" sz="2800" dirty="0"/>
              <a:t>	Year 4:	23</a:t>
            </a:r>
          </a:p>
          <a:p>
            <a:r>
              <a:rPr lang="en-GB" sz="2800" dirty="0"/>
              <a:t>	Year 5:	18</a:t>
            </a:r>
          </a:p>
          <a:p>
            <a:r>
              <a:rPr lang="en-GB" sz="2800" dirty="0"/>
              <a:t>	Year 6:	28</a:t>
            </a:r>
          </a:p>
        </p:txBody>
      </p:sp>
      <p:sp>
        <p:nvSpPr>
          <p:cNvPr id="8" name="TextBox 7">
            <a:extLst>
              <a:ext uri="{FF2B5EF4-FFF2-40B4-BE49-F238E27FC236}">
                <a16:creationId xmlns:a16="http://schemas.microsoft.com/office/drawing/2014/main" id="{3881761D-BFB9-468E-81A4-15B2E77740CC}"/>
              </a:ext>
            </a:extLst>
          </p:cNvPr>
          <p:cNvSpPr txBox="1"/>
          <p:nvPr/>
        </p:nvSpPr>
        <p:spPr>
          <a:xfrm>
            <a:off x="5940064" y="2209800"/>
            <a:ext cx="5581376" cy="2677656"/>
          </a:xfrm>
          <a:prstGeom prst="rect">
            <a:avLst/>
          </a:prstGeom>
          <a:noFill/>
        </p:spPr>
        <p:txBody>
          <a:bodyPr wrap="square" rtlCol="0">
            <a:spAutoFit/>
          </a:bodyPr>
          <a:lstStyle/>
          <a:p>
            <a:r>
              <a:rPr lang="en-GB" sz="2800" dirty="0"/>
              <a:t>Financial Model – 5 classes</a:t>
            </a:r>
          </a:p>
          <a:p>
            <a:r>
              <a:rPr lang="en-GB" sz="2800" dirty="0"/>
              <a:t>	</a:t>
            </a:r>
            <a:r>
              <a:rPr lang="en-GB" sz="2800" dirty="0">
                <a:solidFill>
                  <a:srgbClr val="FF0000"/>
                </a:solidFill>
              </a:rPr>
              <a:t>Reception</a:t>
            </a:r>
            <a:r>
              <a:rPr lang="en-GB" sz="2800" dirty="0"/>
              <a:t>/</a:t>
            </a:r>
            <a:r>
              <a:rPr lang="en-GB" sz="2800" dirty="0">
                <a:solidFill>
                  <a:srgbClr val="FFC000"/>
                </a:solidFill>
              </a:rPr>
              <a:t>Y1</a:t>
            </a:r>
            <a:r>
              <a:rPr lang="en-GB" sz="2800" dirty="0"/>
              <a:t>: 	</a:t>
            </a:r>
            <a:r>
              <a:rPr lang="en-GB" sz="2800" dirty="0">
                <a:solidFill>
                  <a:srgbClr val="FF0000"/>
                </a:solidFill>
              </a:rPr>
              <a:t>11 +</a:t>
            </a:r>
            <a:r>
              <a:rPr lang="en-GB" sz="2800" dirty="0">
                <a:solidFill>
                  <a:srgbClr val="FFC000"/>
                </a:solidFill>
              </a:rPr>
              <a:t>17</a:t>
            </a:r>
          </a:p>
          <a:p>
            <a:r>
              <a:rPr lang="en-GB" sz="2800" dirty="0"/>
              <a:t>	</a:t>
            </a:r>
            <a:r>
              <a:rPr lang="en-GB" sz="2800" dirty="0">
                <a:solidFill>
                  <a:srgbClr val="92D050"/>
                </a:solidFill>
              </a:rPr>
              <a:t>Year 2</a:t>
            </a:r>
            <a:r>
              <a:rPr lang="en-GB" sz="2800" dirty="0"/>
              <a:t>/</a:t>
            </a:r>
            <a:r>
              <a:rPr lang="en-GB" sz="2800" dirty="0">
                <a:solidFill>
                  <a:srgbClr val="0070C0"/>
                </a:solidFill>
              </a:rPr>
              <a:t>3</a:t>
            </a:r>
            <a:r>
              <a:rPr lang="en-GB" sz="2800" dirty="0"/>
              <a:t>:		</a:t>
            </a:r>
            <a:r>
              <a:rPr lang="en-GB" sz="2800" dirty="0">
                <a:solidFill>
                  <a:srgbClr val="92D050"/>
                </a:solidFill>
              </a:rPr>
              <a:t>15</a:t>
            </a:r>
            <a:r>
              <a:rPr lang="en-GB" sz="2800" dirty="0"/>
              <a:t> + </a:t>
            </a:r>
            <a:r>
              <a:rPr lang="en-GB" sz="2800" dirty="0">
                <a:solidFill>
                  <a:srgbClr val="0070C0"/>
                </a:solidFill>
              </a:rPr>
              <a:t>12</a:t>
            </a:r>
          </a:p>
          <a:p>
            <a:r>
              <a:rPr lang="en-GB" sz="2800" dirty="0"/>
              <a:t>	</a:t>
            </a:r>
            <a:r>
              <a:rPr lang="en-GB" sz="2800" dirty="0">
                <a:solidFill>
                  <a:srgbClr val="0070C0"/>
                </a:solidFill>
              </a:rPr>
              <a:t>Year 3</a:t>
            </a:r>
            <a:r>
              <a:rPr lang="en-GB" sz="2800" dirty="0"/>
              <a:t>/</a:t>
            </a:r>
            <a:r>
              <a:rPr lang="en-GB" sz="2800" dirty="0">
                <a:solidFill>
                  <a:srgbClr val="7030A0"/>
                </a:solidFill>
              </a:rPr>
              <a:t>4</a:t>
            </a:r>
            <a:r>
              <a:rPr lang="en-GB" sz="2800" dirty="0"/>
              <a:t>:		</a:t>
            </a:r>
            <a:r>
              <a:rPr lang="en-GB" sz="2800" dirty="0">
                <a:solidFill>
                  <a:srgbClr val="0070C0"/>
                </a:solidFill>
              </a:rPr>
              <a:t>15</a:t>
            </a:r>
            <a:r>
              <a:rPr lang="en-GB" sz="2800" dirty="0"/>
              <a:t> + </a:t>
            </a:r>
            <a:r>
              <a:rPr lang="en-GB" sz="2800" dirty="0">
                <a:solidFill>
                  <a:srgbClr val="7030A0"/>
                </a:solidFill>
              </a:rPr>
              <a:t>13</a:t>
            </a:r>
          </a:p>
          <a:p>
            <a:r>
              <a:rPr lang="en-GB" sz="2800" dirty="0"/>
              <a:t>	</a:t>
            </a:r>
            <a:r>
              <a:rPr lang="en-GB" sz="2800" dirty="0">
                <a:solidFill>
                  <a:srgbClr val="7030A0"/>
                </a:solidFill>
              </a:rPr>
              <a:t>Year 4</a:t>
            </a:r>
            <a:r>
              <a:rPr lang="en-GB" sz="2800" dirty="0"/>
              <a:t>/</a:t>
            </a:r>
            <a:r>
              <a:rPr lang="en-GB" sz="2800" dirty="0">
                <a:solidFill>
                  <a:srgbClr val="C00000"/>
                </a:solidFill>
              </a:rPr>
              <a:t>5</a:t>
            </a:r>
            <a:r>
              <a:rPr lang="en-GB" sz="2800" dirty="0"/>
              <a:t>:		</a:t>
            </a:r>
            <a:r>
              <a:rPr lang="en-GB" sz="2800" dirty="0">
                <a:solidFill>
                  <a:srgbClr val="7030A0"/>
                </a:solidFill>
              </a:rPr>
              <a:t>10</a:t>
            </a:r>
            <a:r>
              <a:rPr lang="en-GB" sz="2800" dirty="0"/>
              <a:t> + </a:t>
            </a:r>
            <a:r>
              <a:rPr lang="en-GB" sz="2800" dirty="0">
                <a:solidFill>
                  <a:srgbClr val="C00000"/>
                </a:solidFill>
              </a:rPr>
              <a:t>18</a:t>
            </a:r>
          </a:p>
          <a:p>
            <a:r>
              <a:rPr lang="en-GB" sz="2800" dirty="0"/>
              <a:t>	</a:t>
            </a:r>
            <a:r>
              <a:rPr lang="en-GB" sz="2800" dirty="0">
                <a:solidFill>
                  <a:schemeClr val="accent6">
                    <a:lumMod val="50000"/>
                  </a:schemeClr>
                </a:solidFill>
              </a:rPr>
              <a:t>Year 6</a:t>
            </a:r>
            <a:r>
              <a:rPr lang="en-GB" sz="2800" dirty="0"/>
              <a:t>:		</a:t>
            </a:r>
            <a:r>
              <a:rPr lang="en-GB" sz="2800" dirty="0">
                <a:solidFill>
                  <a:schemeClr val="accent6">
                    <a:lumMod val="50000"/>
                  </a:schemeClr>
                </a:solidFill>
              </a:rPr>
              <a:t>28</a:t>
            </a:r>
          </a:p>
        </p:txBody>
      </p:sp>
      <p:sp>
        <p:nvSpPr>
          <p:cNvPr id="9" name="Rectangle 8">
            <a:extLst>
              <a:ext uri="{FF2B5EF4-FFF2-40B4-BE49-F238E27FC236}">
                <a16:creationId xmlns:a16="http://schemas.microsoft.com/office/drawing/2014/main" id="{4C4C87F1-F469-4E60-B21C-8162FACEBAAD}"/>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6AB7907B-ADF1-49F4-A080-915111B00A0C}"/>
              </a:ext>
            </a:extLst>
          </p:cNvPr>
          <p:cNvSpPr txBox="1"/>
          <p:nvPr/>
        </p:nvSpPr>
        <p:spPr>
          <a:xfrm>
            <a:off x="3704864" y="157381"/>
            <a:ext cx="4782271" cy="584775"/>
          </a:xfrm>
          <a:prstGeom prst="rect">
            <a:avLst/>
          </a:prstGeom>
          <a:noFill/>
        </p:spPr>
        <p:txBody>
          <a:bodyPr wrap="none" rtlCol="0">
            <a:spAutoFit/>
          </a:bodyPr>
          <a:lstStyle/>
          <a:p>
            <a:r>
              <a:rPr lang="en-GB" sz="3200" b="1" dirty="0"/>
              <a:t>Consultation and Decisions</a:t>
            </a:r>
          </a:p>
        </p:txBody>
      </p:sp>
      <p:pic>
        <p:nvPicPr>
          <p:cNvPr id="11" name="Picture 10">
            <a:extLst>
              <a:ext uri="{FF2B5EF4-FFF2-40B4-BE49-F238E27FC236}">
                <a16:creationId xmlns:a16="http://schemas.microsoft.com/office/drawing/2014/main" id="{C0651BB7-89DE-4614-9BE1-81C2DDC9C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Tree>
    <p:extLst>
      <p:ext uri="{BB962C8B-B14F-4D97-AF65-F5344CB8AC3E}">
        <p14:creationId xmlns:p14="http://schemas.microsoft.com/office/powerpoint/2010/main" val="860615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021DD-E3EC-F91A-4807-734F84251F6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BDD63DB-42BD-ED48-EF13-9FEB1C7F01A8}"/>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F977C744-7D87-D384-B2CD-0EFB866D9344}"/>
              </a:ext>
            </a:extLst>
          </p:cNvPr>
          <p:cNvSpPr txBox="1"/>
          <p:nvPr/>
        </p:nvSpPr>
        <p:spPr>
          <a:xfrm>
            <a:off x="3704864" y="157381"/>
            <a:ext cx="3555973" cy="584775"/>
          </a:xfrm>
          <a:prstGeom prst="rect">
            <a:avLst/>
          </a:prstGeom>
          <a:noFill/>
        </p:spPr>
        <p:txBody>
          <a:bodyPr wrap="none" rtlCol="0">
            <a:spAutoFit/>
          </a:bodyPr>
          <a:lstStyle/>
          <a:p>
            <a:r>
              <a:rPr lang="en-GB" sz="3200" b="1" dirty="0"/>
              <a:t>Mixed-Age Planning</a:t>
            </a:r>
          </a:p>
        </p:txBody>
      </p:sp>
      <p:sp>
        <p:nvSpPr>
          <p:cNvPr id="2" name="TextBox 1">
            <a:extLst>
              <a:ext uri="{FF2B5EF4-FFF2-40B4-BE49-F238E27FC236}">
                <a16:creationId xmlns:a16="http://schemas.microsoft.com/office/drawing/2014/main" id="{BFE5076B-67FC-8300-FF82-4FD266724856}"/>
              </a:ext>
            </a:extLst>
          </p:cNvPr>
          <p:cNvSpPr txBox="1"/>
          <p:nvPr/>
        </p:nvSpPr>
        <p:spPr>
          <a:xfrm>
            <a:off x="115167" y="966300"/>
            <a:ext cx="11961666" cy="5632311"/>
          </a:xfrm>
          <a:prstGeom prst="rect">
            <a:avLst/>
          </a:prstGeom>
          <a:noFill/>
        </p:spPr>
        <p:txBody>
          <a:bodyPr wrap="square" rtlCol="0">
            <a:spAutoFit/>
          </a:bodyPr>
          <a:lstStyle/>
          <a:p>
            <a:r>
              <a:rPr lang="en-GB" sz="2400" b="1" dirty="0"/>
              <a:t>Why Mixed-Age Classes?</a:t>
            </a:r>
            <a:endParaRPr lang="en-GB" sz="2400" dirty="0"/>
          </a:p>
          <a:p>
            <a:r>
              <a:rPr lang="en-GB" sz="2400" dirty="0"/>
              <a:t>Mixed-age classes bring together children from two or more year groups in the same classroom. This approach is increasingly used in schools across the UK and internationally, especially where pupil numbers fluctuate or where schools aim to personalise learning more effectively.</a:t>
            </a:r>
          </a:p>
          <a:p>
            <a:endParaRPr lang="en-GB" sz="2400" dirty="0"/>
          </a:p>
          <a:p>
            <a:r>
              <a:rPr lang="en-GB" sz="2400" b="1" dirty="0"/>
              <a:t>Educational Benefits</a:t>
            </a:r>
          </a:p>
          <a:p>
            <a:endParaRPr lang="en-GB" sz="2400" dirty="0"/>
          </a:p>
          <a:p>
            <a:pPr marL="285750" lvl="0" indent="-285750">
              <a:buFont typeface="Arial" panose="020B0604020202020204" pitchFamily="34" charset="0"/>
              <a:buChar char="•"/>
            </a:pPr>
            <a:r>
              <a:rPr lang="en-GB" sz="2400" b="1" dirty="0"/>
              <a:t>Peer Learning</a:t>
            </a:r>
            <a:r>
              <a:rPr lang="en-GB" sz="2400" dirty="0"/>
              <a:t>: Younger pupils benefit from observing and learning alongside older peers, while older pupils reinforce their understanding by mentoring others.</a:t>
            </a:r>
          </a:p>
          <a:p>
            <a:pPr marL="285750" lvl="0" indent="-285750">
              <a:buFont typeface="Arial" panose="020B0604020202020204" pitchFamily="34" charset="0"/>
              <a:buChar char="•"/>
            </a:pPr>
            <a:r>
              <a:rPr lang="en-GB" sz="2400" b="1" dirty="0"/>
              <a:t>Flexible Grouping</a:t>
            </a:r>
            <a:r>
              <a:rPr lang="en-GB" sz="2400" dirty="0"/>
              <a:t>: Teachers can group children by ability, interest, or learning style rather than age alone, allowing for more targeted support and challenge.</a:t>
            </a:r>
          </a:p>
          <a:p>
            <a:pPr marL="285750" lvl="0" indent="-285750">
              <a:buFont typeface="Arial" panose="020B0604020202020204" pitchFamily="34" charset="0"/>
              <a:buChar char="•"/>
            </a:pPr>
            <a:r>
              <a:rPr lang="en-GB" sz="2400" b="1" dirty="0"/>
              <a:t>Curriculum Spiralling</a:t>
            </a:r>
            <a:r>
              <a:rPr lang="en-GB" sz="2400" dirty="0"/>
              <a:t>: Pupils revisit key concepts over time, which strengthens retention and deepens understanding.</a:t>
            </a:r>
          </a:p>
          <a:p>
            <a:pPr marL="285750" lvl="0" indent="-285750">
              <a:buFont typeface="Arial" panose="020B0604020202020204" pitchFamily="34" charset="0"/>
              <a:buChar char="•"/>
            </a:pPr>
            <a:r>
              <a:rPr lang="en-GB" sz="2400" b="1" dirty="0"/>
              <a:t>Social Development</a:t>
            </a:r>
            <a:r>
              <a:rPr lang="en-GB" sz="2400" dirty="0"/>
              <a:t>: Mixed-age settings foster empathy, leadership, and collaboration.</a:t>
            </a:r>
          </a:p>
        </p:txBody>
      </p:sp>
      <p:pic>
        <p:nvPicPr>
          <p:cNvPr id="5" name="Picture 4">
            <a:extLst>
              <a:ext uri="{FF2B5EF4-FFF2-40B4-BE49-F238E27FC236}">
                <a16:creationId xmlns:a16="http://schemas.microsoft.com/office/drawing/2014/main" id="{8D4908ED-6574-E357-DEBF-5F8837FA50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Tree>
    <p:extLst>
      <p:ext uri="{BB962C8B-B14F-4D97-AF65-F5344CB8AC3E}">
        <p14:creationId xmlns:p14="http://schemas.microsoft.com/office/powerpoint/2010/main" val="1691767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F0009-0F28-E045-153E-1B401BF1FF7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002F7A1-2D22-53AC-1DD2-FF90D91A8E10}"/>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2D293D69-1832-2C46-DB13-DDC677864C78}"/>
              </a:ext>
            </a:extLst>
          </p:cNvPr>
          <p:cNvSpPr txBox="1"/>
          <p:nvPr/>
        </p:nvSpPr>
        <p:spPr>
          <a:xfrm>
            <a:off x="3704864" y="157381"/>
            <a:ext cx="3555973" cy="584775"/>
          </a:xfrm>
          <a:prstGeom prst="rect">
            <a:avLst/>
          </a:prstGeom>
          <a:noFill/>
        </p:spPr>
        <p:txBody>
          <a:bodyPr wrap="none" rtlCol="0">
            <a:spAutoFit/>
          </a:bodyPr>
          <a:lstStyle/>
          <a:p>
            <a:r>
              <a:rPr lang="en-GB" sz="3200" b="1" dirty="0"/>
              <a:t>Mixed-Age Planning</a:t>
            </a:r>
          </a:p>
        </p:txBody>
      </p:sp>
      <p:sp>
        <p:nvSpPr>
          <p:cNvPr id="2" name="TextBox 1">
            <a:extLst>
              <a:ext uri="{FF2B5EF4-FFF2-40B4-BE49-F238E27FC236}">
                <a16:creationId xmlns:a16="http://schemas.microsoft.com/office/drawing/2014/main" id="{75CC8DEE-3F63-3087-0018-6069BF4EAA1D}"/>
              </a:ext>
            </a:extLst>
          </p:cNvPr>
          <p:cNvSpPr txBox="1"/>
          <p:nvPr/>
        </p:nvSpPr>
        <p:spPr>
          <a:xfrm>
            <a:off x="230334" y="1154836"/>
            <a:ext cx="11961666" cy="5909310"/>
          </a:xfrm>
          <a:prstGeom prst="rect">
            <a:avLst/>
          </a:prstGeom>
          <a:noFill/>
        </p:spPr>
        <p:txBody>
          <a:bodyPr wrap="square" rtlCol="0">
            <a:spAutoFit/>
          </a:bodyPr>
          <a:lstStyle/>
          <a:p>
            <a:r>
              <a:rPr lang="en-GB" sz="2400" b="1" dirty="0"/>
              <a:t>Evidence-Based Research</a:t>
            </a:r>
            <a:endParaRPr lang="en-GB" sz="2400" dirty="0"/>
          </a:p>
          <a:p>
            <a:r>
              <a:rPr lang="en-GB" sz="2400" dirty="0"/>
              <a:t>The </a:t>
            </a:r>
            <a:r>
              <a:rPr lang="en-GB" sz="2400" b="1" dirty="0"/>
              <a:t>Education Endowment Foundation (EEF)</a:t>
            </a:r>
            <a:r>
              <a:rPr lang="en-GB" sz="2400" dirty="0"/>
              <a:t> has explored mixed attainment grouping and found that:</a:t>
            </a:r>
          </a:p>
          <a:p>
            <a:pPr lvl="0"/>
            <a:endParaRPr lang="en-GB" sz="2400" dirty="0"/>
          </a:p>
          <a:p>
            <a:pPr marL="285750" lvl="0" indent="-285750">
              <a:buFont typeface="Arial" panose="020B0604020202020204" pitchFamily="34" charset="0"/>
              <a:buChar char="•"/>
            </a:pPr>
            <a:r>
              <a:rPr lang="en-GB" sz="2400" dirty="0"/>
              <a:t>Implementation requires thoughtful planning and professional development.</a:t>
            </a:r>
          </a:p>
          <a:p>
            <a:pPr marL="285750" lvl="0" indent="-285750">
              <a:buFont typeface="Arial" panose="020B0604020202020204" pitchFamily="34" charset="0"/>
              <a:buChar char="•"/>
            </a:pPr>
            <a:r>
              <a:rPr lang="en-GB" sz="2400" dirty="0"/>
              <a:t>While impact on outcomes was not conclusively measured in pilot studies, the approach aligns with inclusive education principles.</a:t>
            </a:r>
          </a:p>
          <a:p>
            <a:pPr lvl="0"/>
            <a:endParaRPr lang="en-GB" sz="2400" dirty="0"/>
          </a:p>
          <a:p>
            <a:r>
              <a:rPr lang="en-GB" sz="2400" b="1" dirty="0"/>
              <a:t>Our Commitment</a:t>
            </a:r>
            <a:endParaRPr lang="en-GB" sz="2400" dirty="0"/>
          </a:p>
          <a:p>
            <a:r>
              <a:rPr lang="en-GB" sz="2400" dirty="0"/>
              <a:t>We are committed to:</a:t>
            </a:r>
          </a:p>
          <a:p>
            <a:pPr marL="285750" lvl="0" indent="-285750">
              <a:buFont typeface="Arial" panose="020B0604020202020204" pitchFamily="34" charset="0"/>
              <a:buChar char="•"/>
            </a:pPr>
            <a:r>
              <a:rPr lang="en-GB" sz="2400" dirty="0"/>
              <a:t>Ensuring high-quality teaching and learning for all pupils.</a:t>
            </a:r>
          </a:p>
          <a:p>
            <a:pPr marL="285750" lvl="0" indent="-285750">
              <a:buFont typeface="Arial" panose="020B0604020202020204" pitchFamily="34" charset="0"/>
              <a:buChar char="•"/>
            </a:pPr>
            <a:r>
              <a:rPr lang="en-GB" sz="2400" dirty="0"/>
              <a:t>Providing staff with the training and support needed to deliver mixed-age teaching effectively.</a:t>
            </a:r>
          </a:p>
          <a:p>
            <a:pPr marL="285750" lvl="0" indent="-285750">
              <a:buFont typeface="Arial" panose="020B0604020202020204" pitchFamily="34" charset="0"/>
              <a:buChar char="•"/>
            </a:pPr>
            <a:r>
              <a:rPr lang="en-GB" sz="2400" dirty="0"/>
              <a:t>Listening to parent and pupil feedback and adapting our approach where needed.</a:t>
            </a:r>
          </a:p>
          <a:p>
            <a:pPr lvl="0"/>
            <a:endParaRPr lang="en-GB" dirty="0"/>
          </a:p>
          <a:p>
            <a:endParaRPr lang="en-GB" sz="2400" dirty="0"/>
          </a:p>
        </p:txBody>
      </p:sp>
      <p:pic>
        <p:nvPicPr>
          <p:cNvPr id="5" name="Picture 4">
            <a:extLst>
              <a:ext uri="{FF2B5EF4-FFF2-40B4-BE49-F238E27FC236}">
                <a16:creationId xmlns:a16="http://schemas.microsoft.com/office/drawing/2014/main" id="{4261930C-8FD5-3D9E-EEF6-14D6473B7A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Tree>
    <p:extLst>
      <p:ext uri="{BB962C8B-B14F-4D97-AF65-F5344CB8AC3E}">
        <p14:creationId xmlns:p14="http://schemas.microsoft.com/office/powerpoint/2010/main" val="20835395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881761D-BFB9-468E-81A4-15B2E77740CC}"/>
              </a:ext>
            </a:extLst>
          </p:cNvPr>
          <p:cNvSpPr txBox="1"/>
          <p:nvPr/>
        </p:nvSpPr>
        <p:spPr>
          <a:xfrm>
            <a:off x="697504" y="1991207"/>
            <a:ext cx="8162016" cy="3108543"/>
          </a:xfrm>
          <a:prstGeom prst="rect">
            <a:avLst/>
          </a:prstGeom>
          <a:noFill/>
        </p:spPr>
        <p:txBody>
          <a:bodyPr wrap="square" rtlCol="0">
            <a:spAutoFit/>
          </a:bodyPr>
          <a:lstStyle/>
          <a:p>
            <a:r>
              <a:rPr lang="en-GB" sz="2800" b="1" dirty="0"/>
              <a:t>Current Model</a:t>
            </a:r>
          </a:p>
          <a:p>
            <a:r>
              <a:rPr lang="en-GB" sz="2800" dirty="0"/>
              <a:t>	Peridots 	</a:t>
            </a:r>
            <a:r>
              <a:rPr lang="en-GB" sz="2800" dirty="0">
                <a:solidFill>
                  <a:srgbClr val="FF0000"/>
                </a:solidFill>
              </a:rPr>
              <a:t>Reception</a:t>
            </a:r>
            <a:r>
              <a:rPr lang="en-GB" sz="2800" dirty="0"/>
              <a:t>/</a:t>
            </a:r>
            <a:r>
              <a:rPr lang="en-GB" sz="2800" dirty="0">
                <a:solidFill>
                  <a:srgbClr val="FFC000"/>
                </a:solidFill>
              </a:rPr>
              <a:t>Y1</a:t>
            </a:r>
            <a:r>
              <a:rPr lang="en-GB" sz="2800" dirty="0"/>
              <a:t>: 	</a:t>
            </a:r>
            <a:r>
              <a:rPr lang="en-GB" sz="2800" dirty="0">
                <a:solidFill>
                  <a:srgbClr val="FF0000"/>
                </a:solidFill>
              </a:rPr>
              <a:t>11 + </a:t>
            </a:r>
            <a:r>
              <a:rPr lang="en-GB" sz="2800" dirty="0">
                <a:solidFill>
                  <a:srgbClr val="FFC000"/>
                </a:solidFill>
              </a:rPr>
              <a:t>8</a:t>
            </a:r>
          </a:p>
          <a:p>
            <a:r>
              <a:rPr lang="en-GB" sz="2800" dirty="0"/>
              <a:t>	Emerald	</a:t>
            </a:r>
            <a:r>
              <a:rPr lang="en-GB" sz="2800" dirty="0">
                <a:solidFill>
                  <a:srgbClr val="FFC000"/>
                </a:solidFill>
              </a:rPr>
              <a:t>Year 1</a:t>
            </a:r>
            <a:r>
              <a:rPr lang="en-GB" sz="2800" dirty="0">
                <a:solidFill>
                  <a:srgbClr val="92D050"/>
                </a:solidFill>
              </a:rPr>
              <a:t>/2</a:t>
            </a:r>
            <a:r>
              <a:rPr lang="en-GB" sz="2800" dirty="0"/>
              <a:t>:		</a:t>
            </a:r>
            <a:r>
              <a:rPr lang="en-GB" sz="2800" dirty="0">
                <a:solidFill>
                  <a:srgbClr val="FFC000"/>
                </a:solidFill>
              </a:rPr>
              <a:t>9</a:t>
            </a:r>
            <a:r>
              <a:rPr lang="en-GB" sz="2800" dirty="0"/>
              <a:t> + </a:t>
            </a:r>
            <a:r>
              <a:rPr lang="en-GB" sz="2800" dirty="0">
                <a:solidFill>
                  <a:srgbClr val="92D050"/>
                </a:solidFill>
              </a:rPr>
              <a:t>15</a:t>
            </a:r>
          </a:p>
          <a:p>
            <a:r>
              <a:rPr lang="en-GB" sz="2800" dirty="0"/>
              <a:t>	Amethyst	</a:t>
            </a:r>
            <a:r>
              <a:rPr lang="en-GB" sz="2800" dirty="0">
                <a:solidFill>
                  <a:srgbClr val="0070C0"/>
                </a:solidFill>
              </a:rPr>
              <a:t>Year 3</a:t>
            </a:r>
            <a:r>
              <a:rPr lang="en-GB" sz="2800" dirty="0"/>
              <a:t>/</a:t>
            </a:r>
            <a:r>
              <a:rPr lang="en-GB" sz="2800" dirty="0">
                <a:solidFill>
                  <a:srgbClr val="7030A0"/>
                </a:solidFill>
              </a:rPr>
              <a:t>4</a:t>
            </a:r>
            <a:r>
              <a:rPr lang="en-GB" sz="2800" dirty="0"/>
              <a:t>:		</a:t>
            </a:r>
            <a:r>
              <a:rPr lang="en-GB" sz="2800" dirty="0">
                <a:solidFill>
                  <a:srgbClr val="0070C0"/>
                </a:solidFill>
              </a:rPr>
              <a:t>14</a:t>
            </a:r>
            <a:r>
              <a:rPr lang="en-GB" sz="2800" dirty="0"/>
              <a:t> + </a:t>
            </a:r>
            <a:r>
              <a:rPr lang="en-GB" sz="2800" dirty="0">
                <a:solidFill>
                  <a:srgbClr val="7030A0"/>
                </a:solidFill>
              </a:rPr>
              <a:t>9</a:t>
            </a:r>
          </a:p>
          <a:p>
            <a:r>
              <a:rPr lang="en-GB" sz="2800" dirty="0"/>
              <a:t>	Sapphire	</a:t>
            </a:r>
            <a:r>
              <a:rPr lang="en-GB" sz="2800" dirty="0">
                <a:solidFill>
                  <a:srgbClr val="0070C0"/>
                </a:solidFill>
              </a:rPr>
              <a:t>Year 3</a:t>
            </a:r>
            <a:r>
              <a:rPr lang="en-GB" sz="2800" dirty="0"/>
              <a:t>/</a:t>
            </a:r>
            <a:r>
              <a:rPr lang="en-GB" sz="2800" dirty="0">
                <a:solidFill>
                  <a:srgbClr val="7030A0"/>
                </a:solidFill>
              </a:rPr>
              <a:t>4 </a:t>
            </a:r>
            <a:r>
              <a:rPr lang="en-GB" sz="2800" dirty="0"/>
              <a:t>:		</a:t>
            </a:r>
            <a:r>
              <a:rPr lang="en-GB" sz="2800" dirty="0">
                <a:solidFill>
                  <a:srgbClr val="0070C0"/>
                </a:solidFill>
              </a:rPr>
              <a:t>12</a:t>
            </a:r>
            <a:r>
              <a:rPr lang="en-GB" sz="2800" dirty="0"/>
              <a:t> + </a:t>
            </a:r>
            <a:r>
              <a:rPr lang="en-GB" sz="2800" dirty="0">
                <a:solidFill>
                  <a:srgbClr val="7030A0"/>
                </a:solidFill>
              </a:rPr>
              <a:t>14</a:t>
            </a:r>
          </a:p>
          <a:p>
            <a:r>
              <a:rPr lang="en-GB" sz="2800" dirty="0"/>
              <a:t>	Diamond	</a:t>
            </a:r>
            <a:r>
              <a:rPr lang="en-GB" sz="2800" dirty="0">
                <a:solidFill>
                  <a:schemeClr val="accent6">
                    <a:lumMod val="50000"/>
                  </a:schemeClr>
                </a:solidFill>
              </a:rPr>
              <a:t>Year 5/</a:t>
            </a:r>
            <a:r>
              <a:rPr lang="en-GB" sz="2800" dirty="0">
                <a:solidFill>
                  <a:schemeClr val="accent2">
                    <a:lumMod val="75000"/>
                  </a:schemeClr>
                </a:solidFill>
              </a:rPr>
              <a:t>6</a:t>
            </a:r>
            <a:r>
              <a:rPr lang="en-GB" sz="2800" dirty="0"/>
              <a:t>:		</a:t>
            </a:r>
            <a:r>
              <a:rPr lang="en-GB" sz="2800" dirty="0">
                <a:solidFill>
                  <a:schemeClr val="accent6">
                    <a:lumMod val="50000"/>
                  </a:schemeClr>
                </a:solidFill>
              </a:rPr>
              <a:t> 9</a:t>
            </a:r>
            <a:r>
              <a:rPr lang="en-GB" sz="2800" dirty="0"/>
              <a:t> + </a:t>
            </a:r>
            <a:r>
              <a:rPr lang="en-GB" sz="2800" dirty="0">
                <a:solidFill>
                  <a:schemeClr val="accent2">
                    <a:lumMod val="75000"/>
                  </a:schemeClr>
                </a:solidFill>
              </a:rPr>
              <a:t>13</a:t>
            </a:r>
            <a:endParaRPr lang="en-GB" sz="2800" dirty="0">
              <a:solidFill>
                <a:schemeClr val="accent6">
                  <a:lumMod val="50000"/>
                </a:schemeClr>
              </a:solidFill>
            </a:endParaRPr>
          </a:p>
          <a:p>
            <a:r>
              <a:rPr lang="en-GB" sz="2800" dirty="0">
                <a:solidFill>
                  <a:schemeClr val="accent6">
                    <a:lumMod val="50000"/>
                  </a:schemeClr>
                </a:solidFill>
              </a:rPr>
              <a:t>	Ruby		Year 5/</a:t>
            </a:r>
            <a:r>
              <a:rPr lang="en-GB" sz="2800" dirty="0">
                <a:solidFill>
                  <a:schemeClr val="accent2">
                    <a:lumMod val="75000"/>
                  </a:schemeClr>
                </a:solidFill>
              </a:rPr>
              <a:t>6</a:t>
            </a:r>
            <a:r>
              <a:rPr lang="en-GB" sz="2800" dirty="0"/>
              <a:t>:		</a:t>
            </a:r>
            <a:r>
              <a:rPr lang="en-GB" sz="2800" dirty="0">
                <a:solidFill>
                  <a:schemeClr val="accent6">
                    <a:lumMod val="50000"/>
                  </a:schemeClr>
                </a:solidFill>
              </a:rPr>
              <a:t> 9</a:t>
            </a:r>
            <a:r>
              <a:rPr lang="en-GB" sz="2800" dirty="0"/>
              <a:t> + </a:t>
            </a:r>
            <a:r>
              <a:rPr lang="en-GB" sz="2800" dirty="0">
                <a:solidFill>
                  <a:schemeClr val="accent2">
                    <a:lumMod val="75000"/>
                  </a:schemeClr>
                </a:solidFill>
              </a:rPr>
              <a:t>15</a:t>
            </a:r>
            <a:endParaRPr lang="en-GB" sz="2800" dirty="0">
              <a:solidFill>
                <a:schemeClr val="accent6">
                  <a:lumMod val="50000"/>
                </a:schemeClr>
              </a:solidFill>
            </a:endParaRPr>
          </a:p>
        </p:txBody>
      </p:sp>
      <p:sp>
        <p:nvSpPr>
          <p:cNvPr id="9" name="Rectangle 8">
            <a:extLst>
              <a:ext uri="{FF2B5EF4-FFF2-40B4-BE49-F238E27FC236}">
                <a16:creationId xmlns:a16="http://schemas.microsoft.com/office/drawing/2014/main" id="{49286E96-6753-4983-88E4-323942E3237E}"/>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6C24A19D-50D9-41F5-9BBB-400DCA4408C5}"/>
              </a:ext>
            </a:extLst>
          </p:cNvPr>
          <p:cNvSpPr txBox="1"/>
          <p:nvPr/>
        </p:nvSpPr>
        <p:spPr>
          <a:xfrm>
            <a:off x="3704864" y="157381"/>
            <a:ext cx="4782271" cy="584775"/>
          </a:xfrm>
          <a:prstGeom prst="rect">
            <a:avLst/>
          </a:prstGeom>
          <a:noFill/>
        </p:spPr>
        <p:txBody>
          <a:bodyPr wrap="none" rtlCol="0">
            <a:spAutoFit/>
          </a:bodyPr>
          <a:lstStyle/>
          <a:p>
            <a:r>
              <a:rPr lang="en-GB" sz="3200" b="1" dirty="0"/>
              <a:t>Consultation and Decisions</a:t>
            </a:r>
          </a:p>
        </p:txBody>
      </p:sp>
      <p:pic>
        <p:nvPicPr>
          <p:cNvPr id="11" name="Picture 10">
            <a:extLst>
              <a:ext uri="{FF2B5EF4-FFF2-40B4-BE49-F238E27FC236}">
                <a16:creationId xmlns:a16="http://schemas.microsoft.com/office/drawing/2014/main" id="{E72E84F3-1540-4ADB-9616-5B87503563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Tree>
    <p:extLst>
      <p:ext uri="{BB962C8B-B14F-4D97-AF65-F5344CB8AC3E}">
        <p14:creationId xmlns:p14="http://schemas.microsoft.com/office/powerpoint/2010/main" val="2541850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881761D-BFB9-468E-81A4-15B2E77740CC}"/>
              </a:ext>
            </a:extLst>
          </p:cNvPr>
          <p:cNvSpPr txBox="1"/>
          <p:nvPr/>
        </p:nvSpPr>
        <p:spPr>
          <a:xfrm>
            <a:off x="697504" y="1991207"/>
            <a:ext cx="8162016" cy="3108543"/>
          </a:xfrm>
          <a:prstGeom prst="rect">
            <a:avLst/>
          </a:prstGeom>
          <a:noFill/>
        </p:spPr>
        <p:txBody>
          <a:bodyPr wrap="square" rtlCol="0">
            <a:spAutoFit/>
          </a:bodyPr>
          <a:lstStyle/>
          <a:p>
            <a:r>
              <a:rPr lang="en-GB" sz="2800" b="1" dirty="0"/>
              <a:t>Current Model</a:t>
            </a:r>
          </a:p>
          <a:p>
            <a:r>
              <a:rPr lang="en-GB" sz="2800" dirty="0"/>
              <a:t>	Peridots 	</a:t>
            </a:r>
            <a:r>
              <a:rPr lang="en-GB" sz="2800" dirty="0">
                <a:solidFill>
                  <a:srgbClr val="FF0000"/>
                </a:solidFill>
              </a:rPr>
              <a:t>Reception</a:t>
            </a:r>
            <a:r>
              <a:rPr lang="en-GB" sz="2800" dirty="0"/>
              <a:t>/</a:t>
            </a:r>
            <a:r>
              <a:rPr lang="en-GB" sz="2800" dirty="0">
                <a:solidFill>
                  <a:srgbClr val="FFC000"/>
                </a:solidFill>
              </a:rPr>
              <a:t>Y1</a:t>
            </a:r>
            <a:r>
              <a:rPr lang="en-GB" sz="2800" dirty="0"/>
              <a:t>: 	</a:t>
            </a:r>
            <a:r>
              <a:rPr lang="en-GB" sz="2800" dirty="0">
                <a:solidFill>
                  <a:srgbClr val="FF0000"/>
                </a:solidFill>
              </a:rPr>
              <a:t>11 + </a:t>
            </a:r>
            <a:r>
              <a:rPr lang="en-GB" sz="2800" dirty="0">
                <a:solidFill>
                  <a:srgbClr val="FFC000"/>
                </a:solidFill>
              </a:rPr>
              <a:t>8</a:t>
            </a:r>
          </a:p>
          <a:p>
            <a:r>
              <a:rPr lang="en-GB" sz="2800" dirty="0"/>
              <a:t>	Emerald	</a:t>
            </a:r>
            <a:r>
              <a:rPr lang="en-GB" sz="2800" dirty="0">
                <a:solidFill>
                  <a:srgbClr val="FFC000"/>
                </a:solidFill>
              </a:rPr>
              <a:t>Year 1</a:t>
            </a:r>
            <a:r>
              <a:rPr lang="en-GB" sz="2800" dirty="0">
                <a:solidFill>
                  <a:srgbClr val="92D050"/>
                </a:solidFill>
              </a:rPr>
              <a:t>/2</a:t>
            </a:r>
            <a:r>
              <a:rPr lang="en-GB" sz="2800" dirty="0"/>
              <a:t>:		</a:t>
            </a:r>
            <a:r>
              <a:rPr lang="en-GB" sz="2800" dirty="0">
                <a:solidFill>
                  <a:srgbClr val="FFC000"/>
                </a:solidFill>
              </a:rPr>
              <a:t>9</a:t>
            </a:r>
            <a:r>
              <a:rPr lang="en-GB" sz="2800" dirty="0"/>
              <a:t> + </a:t>
            </a:r>
            <a:r>
              <a:rPr lang="en-GB" sz="2800" dirty="0">
                <a:solidFill>
                  <a:srgbClr val="92D050"/>
                </a:solidFill>
              </a:rPr>
              <a:t>15</a:t>
            </a:r>
          </a:p>
          <a:p>
            <a:r>
              <a:rPr lang="en-GB" sz="2800" dirty="0"/>
              <a:t>	Amethyst	</a:t>
            </a:r>
            <a:r>
              <a:rPr lang="en-GB" sz="2800" dirty="0">
                <a:solidFill>
                  <a:srgbClr val="0070C0"/>
                </a:solidFill>
              </a:rPr>
              <a:t>Year 3</a:t>
            </a:r>
            <a:r>
              <a:rPr lang="en-GB" sz="2800" dirty="0"/>
              <a:t>/</a:t>
            </a:r>
            <a:r>
              <a:rPr lang="en-GB" sz="2800" dirty="0">
                <a:solidFill>
                  <a:srgbClr val="7030A0"/>
                </a:solidFill>
              </a:rPr>
              <a:t>4</a:t>
            </a:r>
            <a:r>
              <a:rPr lang="en-GB" sz="2800" dirty="0"/>
              <a:t>:		</a:t>
            </a:r>
            <a:r>
              <a:rPr lang="en-GB" sz="2800" dirty="0">
                <a:solidFill>
                  <a:srgbClr val="0070C0"/>
                </a:solidFill>
              </a:rPr>
              <a:t>14</a:t>
            </a:r>
            <a:r>
              <a:rPr lang="en-GB" sz="2800" dirty="0"/>
              <a:t> + </a:t>
            </a:r>
            <a:r>
              <a:rPr lang="en-GB" sz="2800" dirty="0">
                <a:solidFill>
                  <a:srgbClr val="7030A0"/>
                </a:solidFill>
              </a:rPr>
              <a:t>9</a:t>
            </a:r>
          </a:p>
          <a:p>
            <a:r>
              <a:rPr lang="en-GB" sz="2800" dirty="0"/>
              <a:t>	Sapphire	</a:t>
            </a:r>
            <a:r>
              <a:rPr lang="en-GB" sz="2800" dirty="0">
                <a:solidFill>
                  <a:srgbClr val="0070C0"/>
                </a:solidFill>
              </a:rPr>
              <a:t>Year 3</a:t>
            </a:r>
            <a:r>
              <a:rPr lang="en-GB" sz="2800" dirty="0"/>
              <a:t>/</a:t>
            </a:r>
            <a:r>
              <a:rPr lang="en-GB" sz="2800" dirty="0">
                <a:solidFill>
                  <a:srgbClr val="7030A0"/>
                </a:solidFill>
              </a:rPr>
              <a:t>4 </a:t>
            </a:r>
            <a:r>
              <a:rPr lang="en-GB" sz="2800" dirty="0"/>
              <a:t>:		</a:t>
            </a:r>
            <a:r>
              <a:rPr lang="en-GB" sz="2800" dirty="0">
                <a:solidFill>
                  <a:srgbClr val="0070C0"/>
                </a:solidFill>
              </a:rPr>
              <a:t>12</a:t>
            </a:r>
            <a:r>
              <a:rPr lang="en-GB" sz="2800" dirty="0"/>
              <a:t> + </a:t>
            </a:r>
            <a:r>
              <a:rPr lang="en-GB" sz="2800" dirty="0">
                <a:solidFill>
                  <a:srgbClr val="7030A0"/>
                </a:solidFill>
              </a:rPr>
              <a:t>14</a:t>
            </a:r>
          </a:p>
          <a:p>
            <a:r>
              <a:rPr lang="en-GB" sz="2800" dirty="0"/>
              <a:t>	Diamond	</a:t>
            </a:r>
            <a:r>
              <a:rPr lang="en-GB" sz="2800" dirty="0">
                <a:solidFill>
                  <a:schemeClr val="accent6">
                    <a:lumMod val="50000"/>
                  </a:schemeClr>
                </a:solidFill>
              </a:rPr>
              <a:t>Year 5/</a:t>
            </a:r>
            <a:r>
              <a:rPr lang="en-GB" sz="2800" dirty="0">
                <a:solidFill>
                  <a:schemeClr val="accent2">
                    <a:lumMod val="75000"/>
                  </a:schemeClr>
                </a:solidFill>
              </a:rPr>
              <a:t>6</a:t>
            </a:r>
            <a:r>
              <a:rPr lang="en-GB" sz="2800" dirty="0"/>
              <a:t>:		</a:t>
            </a:r>
            <a:r>
              <a:rPr lang="en-GB" sz="2800" dirty="0">
                <a:solidFill>
                  <a:schemeClr val="accent6">
                    <a:lumMod val="50000"/>
                  </a:schemeClr>
                </a:solidFill>
              </a:rPr>
              <a:t> 9</a:t>
            </a:r>
            <a:r>
              <a:rPr lang="en-GB" sz="2800" dirty="0"/>
              <a:t> + </a:t>
            </a:r>
            <a:r>
              <a:rPr lang="en-GB" sz="2800" dirty="0">
                <a:solidFill>
                  <a:schemeClr val="accent2">
                    <a:lumMod val="75000"/>
                  </a:schemeClr>
                </a:solidFill>
              </a:rPr>
              <a:t>13</a:t>
            </a:r>
            <a:endParaRPr lang="en-GB" sz="2800" dirty="0">
              <a:solidFill>
                <a:schemeClr val="accent6">
                  <a:lumMod val="50000"/>
                </a:schemeClr>
              </a:solidFill>
            </a:endParaRPr>
          </a:p>
          <a:p>
            <a:r>
              <a:rPr lang="en-GB" sz="2800" dirty="0">
                <a:solidFill>
                  <a:schemeClr val="accent6">
                    <a:lumMod val="50000"/>
                  </a:schemeClr>
                </a:solidFill>
              </a:rPr>
              <a:t>	Ruby		Year 5/</a:t>
            </a:r>
            <a:r>
              <a:rPr lang="en-GB" sz="2800" dirty="0">
                <a:solidFill>
                  <a:schemeClr val="accent2">
                    <a:lumMod val="75000"/>
                  </a:schemeClr>
                </a:solidFill>
              </a:rPr>
              <a:t>6</a:t>
            </a:r>
            <a:r>
              <a:rPr lang="en-GB" sz="2800" dirty="0"/>
              <a:t>:		</a:t>
            </a:r>
            <a:r>
              <a:rPr lang="en-GB" sz="2800" dirty="0">
                <a:solidFill>
                  <a:schemeClr val="accent6">
                    <a:lumMod val="50000"/>
                  </a:schemeClr>
                </a:solidFill>
              </a:rPr>
              <a:t> 9</a:t>
            </a:r>
            <a:r>
              <a:rPr lang="en-GB" sz="2800" dirty="0"/>
              <a:t> + </a:t>
            </a:r>
            <a:r>
              <a:rPr lang="en-GB" sz="2800" dirty="0">
                <a:solidFill>
                  <a:schemeClr val="accent2">
                    <a:lumMod val="75000"/>
                  </a:schemeClr>
                </a:solidFill>
              </a:rPr>
              <a:t>15</a:t>
            </a:r>
            <a:endParaRPr lang="en-GB" sz="2800" dirty="0">
              <a:solidFill>
                <a:schemeClr val="accent6">
                  <a:lumMod val="50000"/>
                </a:schemeClr>
              </a:solidFill>
            </a:endParaRPr>
          </a:p>
        </p:txBody>
      </p:sp>
      <p:grpSp>
        <p:nvGrpSpPr>
          <p:cNvPr id="27" name="Group 26">
            <a:extLst>
              <a:ext uri="{FF2B5EF4-FFF2-40B4-BE49-F238E27FC236}">
                <a16:creationId xmlns:a16="http://schemas.microsoft.com/office/drawing/2014/main" id="{64DF7270-068D-42C3-A46F-492DD2BA1912}"/>
              </a:ext>
            </a:extLst>
          </p:cNvPr>
          <p:cNvGrpSpPr/>
          <p:nvPr/>
        </p:nvGrpSpPr>
        <p:grpSpPr>
          <a:xfrm>
            <a:off x="3887744" y="3429001"/>
            <a:ext cx="7606752" cy="3041598"/>
            <a:chOff x="3887744" y="3429001"/>
            <a:chExt cx="7606752" cy="3041598"/>
          </a:xfrm>
        </p:grpSpPr>
        <p:sp>
          <p:nvSpPr>
            <p:cNvPr id="4" name="TextBox 3">
              <a:extLst>
                <a:ext uri="{FF2B5EF4-FFF2-40B4-BE49-F238E27FC236}">
                  <a16:creationId xmlns:a16="http://schemas.microsoft.com/office/drawing/2014/main" id="{199C0766-F13E-42A2-8A87-69506E99A934}"/>
                </a:ext>
              </a:extLst>
            </p:cNvPr>
            <p:cNvSpPr txBox="1"/>
            <p:nvPr/>
          </p:nvSpPr>
          <p:spPr>
            <a:xfrm>
              <a:off x="3887744" y="5419845"/>
              <a:ext cx="5875326" cy="1050754"/>
            </a:xfrm>
            <a:prstGeom prst="rect">
              <a:avLst/>
            </a:prstGeom>
            <a:noFill/>
            <a:ln w="28575">
              <a:solidFill>
                <a:schemeClr val="tx1"/>
              </a:solidFill>
            </a:ln>
          </p:spPr>
          <p:txBody>
            <a:bodyPr wrap="none" rtlCol="0">
              <a:spAutoFit/>
            </a:bodyPr>
            <a:lstStyle/>
            <a:p>
              <a:r>
                <a:rPr lang="en-GB" sz="2800" dirty="0"/>
                <a:t>Peridots 	</a:t>
              </a:r>
              <a:r>
                <a:rPr lang="en-GB" sz="2800" dirty="0">
                  <a:solidFill>
                    <a:srgbClr val="FF0000"/>
                  </a:solidFill>
                </a:rPr>
                <a:t>Reception</a:t>
              </a:r>
              <a:r>
                <a:rPr lang="en-GB" sz="2800" dirty="0"/>
                <a:t>/</a:t>
              </a:r>
              <a:r>
                <a:rPr lang="en-GB" sz="2800" dirty="0">
                  <a:solidFill>
                    <a:srgbClr val="FFC000"/>
                  </a:solidFill>
                </a:rPr>
                <a:t>Y1</a:t>
              </a:r>
              <a:r>
                <a:rPr lang="en-GB" sz="2800" dirty="0"/>
                <a:t>: 	</a:t>
              </a:r>
              <a:r>
                <a:rPr lang="en-GB" sz="2800" dirty="0">
                  <a:solidFill>
                    <a:srgbClr val="FF0000"/>
                  </a:solidFill>
                </a:rPr>
                <a:t>11 + </a:t>
              </a:r>
              <a:r>
                <a:rPr lang="en-GB" sz="2800" dirty="0">
                  <a:solidFill>
                    <a:srgbClr val="FFC000"/>
                  </a:solidFill>
                </a:rPr>
                <a:t>17</a:t>
              </a:r>
            </a:p>
            <a:p>
              <a:r>
                <a:rPr lang="en-GB" sz="2800" dirty="0"/>
                <a:t>Emerald	</a:t>
              </a:r>
              <a:r>
                <a:rPr lang="en-GB" sz="2800" dirty="0">
                  <a:solidFill>
                    <a:srgbClr val="92D050"/>
                  </a:solidFill>
                </a:rPr>
                <a:t>Year 2</a:t>
              </a:r>
              <a:r>
                <a:rPr lang="en-GB" sz="2800" dirty="0"/>
                <a:t>:		</a:t>
              </a:r>
              <a:r>
                <a:rPr lang="en-GB" sz="2800" dirty="0">
                  <a:solidFill>
                    <a:srgbClr val="92D050"/>
                  </a:solidFill>
                </a:rPr>
                <a:t>15</a:t>
              </a:r>
            </a:p>
          </p:txBody>
        </p:sp>
        <p:sp>
          <p:nvSpPr>
            <p:cNvPr id="10" name="TextBox 9">
              <a:extLst>
                <a:ext uri="{FF2B5EF4-FFF2-40B4-BE49-F238E27FC236}">
                  <a16:creationId xmlns:a16="http://schemas.microsoft.com/office/drawing/2014/main" id="{AC8103D7-5FAC-40FD-AE8B-9120BE56C64D}"/>
                </a:ext>
              </a:extLst>
            </p:cNvPr>
            <p:cNvSpPr txBox="1"/>
            <p:nvPr/>
          </p:nvSpPr>
          <p:spPr>
            <a:xfrm>
              <a:off x="8202432" y="3429001"/>
              <a:ext cx="3292064" cy="2135404"/>
            </a:xfrm>
            <a:prstGeom prst="rect">
              <a:avLst/>
            </a:prstGeom>
            <a:noFill/>
          </p:spPr>
          <p:txBody>
            <a:bodyPr wrap="square" rtlCol="0">
              <a:spAutoFit/>
            </a:bodyPr>
            <a:lstStyle/>
            <a:p>
              <a:r>
                <a:rPr lang="en-GB" sz="2400" dirty="0"/>
                <a:t>Possible option to keep the Y1 cohort together.  Will arrange further consultation with parents.</a:t>
              </a:r>
            </a:p>
          </p:txBody>
        </p:sp>
        <p:cxnSp>
          <p:nvCxnSpPr>
            <p:cNvPr id="14" name="Straight Arrow Connector 13">
              <a:extLst>
                <a:ext uri="{FF2B5EF4-FFF2-40B4-BE49-F238E27FC236}">
                  <a16:creationId xmlns:a16="http://schemas.microsoft.com/office/drawing/2014/main" id="{B43FC894-4688-49B2-983B-B9BD52B88399}"/>
                </a:ext>
              </a:extLst>
            </p:cNvPr>
            <p:cNvCxnSpPr>
              <a:cxnSpLocks/>
            </p:cNvCxnSpPr>
            <p:nvPr/>
          </p:nvCxnSpPr>
          <p:spPr>
            <a:xfrm flipH="1">
              <a:off x="7379472" y="4634078"/>
              <a:ext cx="822960" cy="66892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3AC3D42B-F02C-4839-AE28-1736E7F69192}"/>
              </a:ext>
            </a:extLst>
          </p:cNvPr>
          <p:cNvGrpSpPr/>
          <p:nvPr/>
        </p:nvGrpSpPr>
        <p:grpSpPr>
          <a:xfrm>
            <a:off x="1354592" y="1688658"/>
            <a:ext cx="9997663" cy="1623502"/>
            <a:chOff x="1354592" y="1688658"/>
            <a:chExt cx="9997663" cy="1623502"/>
          </a:xfrm>
        </p:grpSpPr>
        <p:sp>
          <p:nvSpPr>
            <p:cNvPr id="2" name="Rectangle 1">
              <a:extLst>
                <a:ext uri="{FF2B5EF4-FFF2-40B4-BE49-F238E27FC236}">
                  <a16:creationId xmlns:a16="http://schemas.microsoft.com/office/drawing/2014/main" id="{171D4599-FB03-4495-BDFE-43300194DC26}"/>
                </a:ext>
              </a:extLst>
            </p:cNvPr>
            <p:cNvSpPr/>
            <p:nvPr/>
          </p:nvSpPr>
          <p:spPr>
            <a:xfrm>
              <a:off x="1354592" y="2519680"/>
              <a:ext cx="6847840" cy="79248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3" name="Group 22">
              <a:extLst>
                <a:ext uri="{FF2B5EF4-FFF2-40B4-BE49-F238E27FC236}">
                  <a16:creationId xmlns:a16="http://schemas.microsoft.com/office/drawing/2014/main" id="{2D4C743B-1D5A-4D64-807D-C41FD4BC61F6}"/>
                </a:ext>
              </a:extLst>
            </p:cNvPr>
            <p:cNvGrpSpPr/>
            <p:nvPr/>
          </p:nvGrpSpPr>
          <p:grpSpPr>
            <a:xfrm>
              <a:off x="7426961" y="1688658"/>
              <a:ext cx="3925294" cy="1200329"/>
              <a:chOff x="7426961" y="1688658"/>
              <a:chExt cx="3925294" cy="1200329"/>
            </a:xfrm>
          </p:grpSpPr>
          <p:sp>
            <p:nvSpPr>
              <p:cNvPr id="17" name="TextBox 16">
                <a:extLst>
                  <a:ext uri="{FF2B5EF4-FFF2-40B4-BE49-F238E27FC236}">
                    <a16:creationId xmlns:a16="http://schemas.microsoft.com/office/drawing/2014/main" id="{831E11D5-D0AB-41B5-9353-8E700B27E886}"/>
                  </a:ext>
                </a:extLst>
              </p:cNvPr>
              <p:cNvSpPr txBox="1"/>
              <p:nvPr/>
            </p:nvSpPr>
            <p:spPr>
              <a:xfrm>
                <a:off x="8487135" y="1688658"/>
                <a:ext cx="2865120" cy="1200329"/>
              </a:xfrm>
              <a:prstGeom prst="rect">
                <a:avLst/>
              </a:prstGeom>
              <a:noFill/>
            </p:spPr>
            <p:txBody>
              <a:bodyPr wrap="square" rtlCol="0">
                <a:spAutoFit/>
              </a:bodyPr>
              <a:lstStyle/>
              <a:p>
                <a:r>
                  <a:rPr lang="en-GB" sz="2400" dirty="0"/>
                  <a:t>More questions raised about this arrangement.</a:t>
                </a:r>
              </a:p>
            </p:txBody>
          </p:sp>
          <p:cxnSp>
            <p:nvCxnSpPr>
              <p:cNvPr id="21" name="Straight Arrow Connector 20">
                <a:extLst>
                  <a:ext uri="{FF2B5EF4-FFF2-40B4-BE49-F238E27FC236}">
                    <a16:creationId xmlns:a16="http://schemas.microsoft.com/office/drawing/2014/main" id="{A5E10355-5DD4-4DC2-80D4-4F06C1DC37BD}"/>
                  </a:ext>
                </a:extLst>
              </p:cNvPr>
              <p:cNvCxnSpPr>
                <a:cxnSpLocks/>
              </p:cNvCxnSpPr>
              <p:nvPr/>
            </p:nvCxnSpPr>
            <p:spPr>
              <a:xfrm flipH="1">
                <a:off x="7426961" y="2093131"/>
                <a:ext cx="1112520" cy="355429"/>
              </a:xfrm>
              <a:prstGeom prst="straightConnector1">
                <a:avLst/>
              </a:prstGeom>
              <a:ln w="38100">
                <a:solidFill>
                  <a:schemeClr val="tx1"/>
                </a:solidFill>
                <a:tailEnd type="triangle"/>
              </a:ln>
            </p:spPr>
            <p:style>
              <a:lnRef idx="1">
                <a:schemeClr val="dk1"/>
              </a:lnRef>
              <a:fillRef idx="0">
                <a:schemeClr val="dk1"/>
              </a:fillRef>
              <a:effectRef idx="0">
                <a:schemeClr val="dk1"/>
              </a:effectRef>
              <a:fontRef idx="minor">
                <a:schemeClr val="tx1"/>
              </a:fontRef>
            </p:style>
          </p:cxnSp>
        </p:grpSp>
      </p:grpSp>
      <p:sp>
        <p:nvSpPr>
          <p:cNvPr id="24" name="Rectangle 23">
            <a:extLst>
              <a:ext uri="{FF2B5EF4-FFF2-40B4-BE49-F238E27FC236}">
                <a16:creationId xmlns:a16="http://schemas.microsoft.com/office/drawing/2014/main" id="{781DCEDA-926A-4767-BCA5-9364D9FEEE20}"/>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59F1880F-D9D1-4571-A6C2-69AEDD882975}"/>
              </a:ext>
            </a:extLst>
          </p:cNvPr>
          <p:cNvSpPr txBox="1"/>
          <p:nvPr/>
        </p:nvSpPr>
        <p:spPr>
          <a:xfrm>
            <a:off x="3704864" y="157381"/>
            <a:ext cx="4782271" cy="584775"/>
          </a:xfrm>
          <a:prstGeom prst="rect">
            <a:avLst/>
          </a:prstGeom>
          <a:noFill/>
        </p:spPr>
        <p:txBody>
          <a:bodyPr wrap="none" rtlCol="0">
            <a:spAutoFit/>
          </a:bodyPr>
          <a:lstStyle/>
          <a:p>
            <a:r>
              <a:rPr lang="en-GB" sz="3200" b="1" dirty="0"/>
              <a:t>Consultation and Decisions</a:t>
            </a:r>
          </a:p>
        </p:txBody>
      </p:sp>
      <p:pic>
        <p:nvPicPr>
          <p:cNvPr id="26" name="Picture 25">
            <a:extLst>
              <a:ext uri="{FF2B5EF4-FFF2-40B4-BE49-F238E27FC236}">
                <a16:creationId xmlns:a16="http://schemas.microsoft.com/office/drawing/2014/main" id="{87756CA2-BFF5-49A7-B700-73269F3A75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Tree>
    <p:extLst>
      <p:ext uri="{BB962C8B-B14F-4D97-AF65-F5344CB8AC3E}">
        <p14:creationId xmlns:p14="http://schemas.microsoft.com/office/powerpoint/2010/main" val="2839093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881761D-BFB9-468E-81A4-15B2E77740CC}"/>
              </a:ext>
            </a:extLst>
          </p:cNvPr>
          <p:cNvSpPr txBox="1"/>
          <p:nvPr/>
        </p:nvSpPr>
        <p:spPr>
          <a:xfrm>
            <a:off x="697504" y="1991207"/>
            <a:ext cx="8162016" cy="3108543"/>
          </a:xfrm>
          <a:prstGeom prst="rect">
            <a:avLst/>
          </a:prstGeom>
          <a:noFill/>
        </p:spPr>
        <p:txBody>
          <a:bodyPr wrap="square" rtlCol="0">
            <a:spAutoFit/>
          </a:bodyPr>
          <a:lstStyle/>
          <a:p>
            <a:r>
              <a:rPr lang="en-GB" sz="2800" b="1" dirty="0"/>
              <a:t>Current Model</a:t>
            </a:r>
          </a:p>
          <a:p>
            <a:r>
              <a:rPr lang="en-GB" sz="2800" dirty="0"/>
              <a:t>	Peridots 	</a:t>
            </a:r>
            <a:r>
              <a:rPr lang="en-GB" sz="2800" dirty="0">
                <a:solidFill>
                  <a:srgbClr val="FF0000"/>
                </a:solidFill>
              </a:rPr>
              <a:t>Reception</a:t>
            </a:r>
            <a:r>
              <a:rPr lang="en-GB" sz="2800" dirty="0"/>
              <a:t>/</a:t>
            </a:r>
            <a:r>
              <a:rPr lang="en-GB" sz="2800" dirty="0">
                <a:solidFill>
                  <a:srgbClr val="FFC000"/>
                </a:solidFill>
              </a:rPr>
              <a:t>Y1</a:t>
            </a:r>
            <a:r>
              <a:rPr lang="en-GB" sz="2800" dirty="0"/>
              <a:t>: 	</a:t>
            </a:r>
            <a:r>
              <a:rPr lang="en-GB" sz="2800" dirty="0">
                <a:solidFill>
                  <a:srgbClr val="FF0000"/>
                </a:solidFill>
              </a:rPr>
              <a:t>11 + </a:t>
            </a:r>
            <a:r>
              <a:rPr lang="en-GB" sz="2800" dirty="0">
                <a:solidFill>
                  <a:srgbClr val="FFC000"/>
                </a:solidFill>
              </a:rPr>
              <a:t>8</a:t>
            </a:r>
          </a:p>
          <a:p>
            <a:r>
              <a:rPr lang="en-GB" sz="2800" dirty="0"/>
              <a:t>	Emerald	</a:t>
            </a:r>
            <a:r>
              <a:rPr lang="en-GB" sz="2800" dirty="0">
                <a:solidFill>
                  <a:srgbClr val="FFC000"/>
                </a:solidFill>
              </a:rPr>
              <a:t>Year 1</a:t>
            </a:r>
            <a:r>
              <a:rPr lang="en-GB" sz="2800" dirty="0">
                <a:solidFill>
                  <a:srgbClr val="92D050"/>
                </a:solidFill>
              </a:rPr>
              <a:t>/2</a:t>
            </a:r>
            <a:r>
              <a:rPr lang="en-GB" sz="2800" dirty="0"/>
              <a:t>:		</a:t>
            </a:r>
            <a:r>
              <a:rPr lang="en-GB" sz="2800" dirty="0">
                <a:solidFill>
                  <a:srgbClr val="FFC000"/>
                </a:solidFill>
              </a:rPr>
              <a:t>9</a:t>
            </a:r>
            <a:r>
              <a:rPr lang="en-GB" sz="2800" dirty="0"/>
              <a:t> + </a:t>
            </a:r>
            <a:r>
              <a:rPr lang="en-GB" sz="2800" dirty="0">
                <a:solidFill>
                  <a:srgbClr val="92D050"/>
                </a:solidFill>
              </a:rPr>
              <a:t>15</a:t>
            </a:r>
          </a:p>
          <a:p>
            <a:r>
              <a:rPr lang="en-GB" sz="2800" dirty="0"/>
              <a:t>	Amethyst	</a:t>
            </a:r>
            <a:r>
              <a:rPr lang="en-GB" sz="2800" dirty="0">
                <a:solidFill>
                  <a:srgbClr val="0070C0"/>
                </a:solidFill>
              </a:rPr>
              <a:t>Year 3</a:t>
            </a:r>
            <a:r>
              <a:rPr lang="en-GB" sz="2800" dirty="0"/>
              <a:t>/</a:t>
            </a:r>
            <a:r>
              <a:rPr lang="en-GB" sz="2800" dirty="0">
                <a:solidFill>
                  <a:srgbClr val="7030A0"/>
                </a:solidFill>
              </a:rPr>
              <a:t>4</a:t>
            </a:r>
            <a:r>
              <a:rPr lang="en-GB" sz="2800" dirty="0"/>
              <a:t>:		</a:t>
            </a:r>
            <a:r>
              <a:rPr lang="en-GB" sz="2800" dirty="0">
                <a:solidFill>
                  <a:srgbClr val="0070C0"/>
                </a:solidFill>
              </a:rPr>
              <a:t>14</a:t>
            </a:r>
            <a:r>
              <a:rPr lang="en-GB" sz="2800" dirty="0"/>
              <a:t> + </a:t>
            </a:r>
            <a:r>
              <a:rPr lang="en-GB" sz="2800" dirty="0">
                <a:solidFill>
                  <a:srgbClr val="7030A0"/>
                </a:solidFill>
              </a:rPr>
              <a:t>9</a:t>
            </a:r>
          </a:p>
          <a:p>
            <a:r>
              <a:rPr lang="en-GB" sz="2800" dirty="0"/>
              <a:t>	Sapphire	</a:t>
            </a:r>
            <a:r>
              <a:rPr lang="en-GB" sz="2800" dirty="0">
                <a:solidFill>
                  <a:srgbClr val="0070C0"/>
                </a:solidFill>
              </a:rPr>
              <a:t>Year 3</a:t>
            </a:r>
            <a:r>
              <a:rPr lang="en-GB" sz="2800" dirty="0"/>
              <a:t>/</a:t>
            </a:r>
            <a:r>
              <a:rPr lang="en-GB" sz="2800" dirty="0">
                <a:solidFill>
                  <a:srgbClr val="7030A0"/>
                </a:solidFill>
              </a:rPr>
              <a:t>4 </a:t>
            </a:r>
            <a:r>
              <a:rPr lang="en-GB" sz="2800" dirty="0"/>
              <a:t>:		</a:t>
            </a:r>
            <a:r>
              <a:rPr lang="en-GB" sz="2800" dirty="0">
                <a:solidFill>
                  <a:srgbClr val="0070C0"/>
                </a:solidFill>
              </a:rPr>
              <a:t>12</a:t>
            </a:r>
            <a:r>
              <a:rPr lang="en-GB" sz="2800" dirty="0"/>
              <a:t> + </a:t>
            </a:r>
            <a:r>
              <a:rPr lang="en-GB" sz="2800" dirty="0">
                <a:solidFill>
                  <a:srgbClr val="7030A0"/>
                </a:solidFill>
              </a:rPr>
              <a:t>14</a:t>
            </a:r>
          </a:p>
          <a:p>
            <a:r>
              <a:rPr lang="en-GB" sz="2800" dirty="0"/>
              <a:t>	Diamond	</a:t>
            </a:r>
            <a:r>
              <a:rPr lang="en-GB" sz="2800" dirty="0">
                <a:solidFill>
                  <a:schemeClr val="accent6">
                    <a:lumMod val="50000"/>
                  </a:schemeClr>
                </a:solidFill>
              </a:rPr>
              <a:t>Year 5/</a:t>
            </a:r>
            <a:r>
              <a:rPr lang="en-GB" sz="2800" dirty="0">
                <a:solidFill>
                  <a:schemeClr val="accent2">
                    <a:lumMod val="75000"/>
                  </a:schemeClr>
                </a:solidFill>
              </a:rPr>
              <a:t>6</a:t>
            </a:r>
            <a:r>
              <a:rPr lang="en-GB" sz="2800" dirty="0"/>
              <a:t>:		</a:t>
            </a:r>
            <a:r>
              <a:rPr lang="en-GB" sz="2800" dirty="0">
                <a:solidFill>
                  <a:schemeClr val="accent6">
                    <a:lumMod val="50000"/>
                  </a:schemeClr>
                </a:solidFill>
              </a:rPr>
              <a:t> 9</a:t>
            </a:r>
            <a:r>
              <a:rPr lang="en-GB" sz="2800" dirty="0"/>
              <a:t> + </a:t>
            </a:r>
            <a:r>
              <a:rPr lang="en-GB" sz="2800" dirty="0">
                <a:solidFill>
                  <a:schemeClr val="accent2">
                    <a:lumMod val="75000"/>
                  </a:schemeClr>
                </a:solidFill>
              </a:rPr>
              <a:t>13</a:t>
            </a:r>
            <a:endParaRPr lang="en-GB" sz="2800" dirty="0">
              <a:solidFill>
                <a:schemeClr val="accent6">
                  <a:lumMod val="50000"/>
                </a:schemeClr>
              </a:solidFill>
            </a:endParaRPr>
          </a:p>
          <a:p>
            <a:r>
              <a:rPr lang="en-GB" sz="2800" dirty="0">
                <a:solidFill>
                  <a:schemeClr val="accent6">
                    <a:lumMod val="50000"/>
                  </a:schemeClr>
                </a:solidFill>
              </a:rPr>
              <a:t>	Ruby		Year 5/</a:t>
            </a:r>
            <a:r>
              <a:rPr lang="en-GB" sz="2800" dirty="0">
                <a:solidFill>
                  <a:schemeClr val="accent2">
                    <a:lumMod val="75000"/>
                  </a:schemeClr>
                </a:solidFill>
              </a:rPr>
              <a:t>6</a:t>
            </a:r>
            <a:r>
              <a:rPr lang="en-GB" sz="2800" dirty="0"/>
              <a:t>:		</a:t>
            </a:r>
            <a:r>
              <a:rPr lang="en-GB" sz="2800" dirty="0">
                <a:solidFill>
                  <a:schemeClr val="accent6">
                    <a:lumMod val="50000"/>
                  </a:schemeClr>
                </a:solidFill>
              </a:rPr>
              <a:t> 9</a:t>
            </a:r>
            <a:r>
              <a:rPr lang="en-GB" sz="2800" dirty="0"/>
              <a:t> + </a:t>
            </a:r>
            <a:r>
              <a:rPr lang="en-GB" sz="2800" dirty="0">
                <a:solidFill>
                  <a:schemeClr val="accent2">
                    <a:lumMod val="75000"/>
                  </a:schemeClr>
                </a:solidFill>
              </a:rPr>
              <a:t>15</a:t>
            </a:r>
            <a:endParaRPr lang="en-GB" sz="2800" dirty="0">
              <a:solidFill>
                <a:schemeClr val="accent6">
                  <a:lumMod val="50000"/>
                </a:schemeClr>
              </a:solidFill>
            </a:endParaRPr>
          </a:p>
        </p:txBody>
      </p:sp>
      <p:sp>
        <p:nvSpPr>
          <p:cNvPr id="2" name="Rectangle 1">
            <a:extLst>
              <a:ext uri="{FF2B5EF4-FFF2-40B4-BE49-F238E27FC236}">
                <a16:creationId xmlns:a16="http://schemas.microsoft.com/office/drawing/2014/main" id="{5F66935A-8029-4F20-AFD5-AE3FF7FBD611}"/>
              </a:ext>
            </a:extLst>
          </p:cNvPr>
          <p:cNvSpPr/>
          <p:nvPr/>
        </p:nvSpPr>
        <p:spPr>
          <a:xfrm>
            <a:off x="1452880" y="3342640"/>
            <a:ext cx="6461760" cy="175711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6FE29F03-38B1-45F1-801D-B45128D7248C}"/>
              </a:ext>
            </a:extLst>
          </p:cNvPr>
          <p:cNvSpPr txBox="1"/>
          <p:nvPr/>
        </p:nvSpPr>
        <p:spPr>
          <a:xfrm>
            <a:off x="8321040" y="1991207"/>
            <a:ext cx="3422155" cy="2308324"/>
          </a:xfrm>
          <a:prstGeom prst="rect">
            <a:avLst/>
          </a:prstGeom>
          <a:noFill/>
          <a:ln>
            <a:solidFill>
              <a:schemeClr val="accent1"/>
            </a:solidFill>
          </a:ln>
        </p:spPr>
        <p:txBody>
          <a:bodyPr wrap="square" rtlCol="0">
            <a:spAutoFit/>
          </a:bodyPr>
          <a:lstStyle/>
          <a:p>
            <a:r>
              <a:rPr lang="en-GB" sz="2400" dirty="0"/>
              <a:t>General feeling across Key Stage 2 is positive, and we are happy to offer a further consultation survey after the Autumn term parents’ meetings.</a:t>
            </a:r>
          </a:p>
        </p:txBody>
      </p:sp>
      <p:sp>
        <p:nvSpPr>
          <p:cNvPr id="9" name="Rectangle 8">
            <a:extLst>
              <a:ext uri="{FF2B5EF4-FFF2-40B4-BE49-F238E27FC236}">
                <a16:creationId xmlns:a16="http://schemas.microsoft.com/office/drawing/2014/main" id="{CEEF4DEB-B4D4-441F-9514-47711F1A8629}"/>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CCD7FB7E-B018-4F13-A242-6B30F118FD75}"/>
              </a:ext>
            </a:extLst>
          </p:cNvPr>
          <p:cNvSpPr txBox="1"/>
          <p:nvPr/>
        </p:nvSpPr>
        <p:spPr>
          <a:xfrm>
            <a:off x="3704864" y="157381"/>
            <a:ext cx="4782271" cy="584775"/>
          </a:xfrm>
          <a:prstGeom prst="rect">
            <a:avLst/>
          </a:prstGeom>
          <a:noFill/>
        </p:spPr>
        <p:txBody>
          <a:bodyPr wrap="none" rtlCol="0">
            <a:spAutoFit/>
          </a:bodyPr>
          <a:lstStyle/>
          <a:p>
            <a:r>
              <a:rPr lang="en-GB" sz="3200" b="1" dirty="0"/>
              <a:t>Consultation and Decisions</a:t>
            </a:r>
          </a:p>
        </p:txBody>
      </p:sp>
      <p:pic>
        <p:nvPicPr>
          <p:cNvPr id="11" name="Picture 10">
            <a:extLst>
              <a:ext uri="{FF2B5EF4-FFF2-40B4-BE49-F238E27FC236}">
                <a16:creationId xmlns:a16="http://schemas.microsoft.com/office/drawing/2014/main" id="{EBB18228-6066-493B-B296-54AD2D2DD5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Tree>
    <p:extLst>
      <p:ext uri="{BB962C8B-B14F-4D97-AF65-F5344CB8AC3E}">
        <p14:creationId xmlns:p14="http://schemas.microsoft.com/office/powerpoint/2010/main" val="215509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DB8F3B1-4EB4-4C82-B6D0-79C63F136560}"/>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355B8D1-1A50-4625-985A-BD95FAB873B3}"/>
              </a:ext>
            </a:extLst>
          </p:cNvPr>
          <p:cNvSpPr txBox="1"/>
          <p:nvPr/>
        </p:nvSpPr>
        <p:spPr>
          <a:xfrm>
            <a:off x="3704864" y="157381"/>
            <a:ext cx="4327275" cy="584775"/>
          </a:xfrm>
          <a:prstGeom prst="rect">
            <a:avLst/>
          </a:prstGeom>
          <a:noFill/>
        </p:spPr>
        <p:txBody>
          <a:bodyPr wrap="none" rtlCol="0">
            <a:spAutoFit/>
          </a:bodyPr>
          <a:lstStyle/>
          <a:p>
            <a:r>
              <a:rPr lang="en-GB" sz="3200" b="1" dirty="0"/>
              <a:t>Curriculum Organisation</a:t>
            </a:r>
          </a:p>
        </p:txBody>
      </p:sp>
      <p:pic>
        <p:nvPicPr>
          <p:cNvPr id="6" name="Picture 5">
            <a:extLst>
              <a:ext uri="{FF2B5EF4-FFF2-40B4-BE49-F238E27FC236}">
                <a16:creationId xmlns:a16="http://schemas.microsoft.com/office/drawing/2014/main" id="{A2FAF238-1FA0-4BAA-87A0-95ECA39304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
        <p:nvSpPr>
          <p:cNvPr id="7" name="TextBox 6">
            <a:extLst>
              <a:ext uri="{FF2B5EF4-FFF2-40B4-BE49-F238E27FC236}">
                <a16:creationId xmlns:a16="http://schemas.microsoft.com/office/drawing/2014/main" id="{9A1B0F9B-2962-4142-8E74-CAF48458F06E}"/>
              </a:ext>
            </a:extLst>
          </p:cNvPr>
          <p:cNvSpPr txBox="1"/>
          <p:nvPr/>
        </p:nvSpPr>
        <p:spPr>
          <a:xfrm>
            <a:off x="193041" y="1028134"/>
            <a:ext cx="10441036" cy="4893647"/>
          </a:xfrm>
          <a:prstGeom prst="rect">
            <a:avLst/>
          </a:prstGeom>
          <a:noFill/>
        </p:spPr>
        <p:txBody>
          <a:bodyPr wrap="square" rtlCol="0">
            <a:spAutoFit/>
          </a:bodyPr>
          <a:lstStyle/>
          <a:p>
            <a:r>
              <a:rPr lang="en-GB" sz="2400" b="1" dirty="0"/>
              <a:t>Foundation Subjects &amp; Science Curriculum</a:t>
            </a:r>
          </a:p>
          <a:p>
            <a:endParaRPr lang="en-GB" sz="2400" dirty="0"/>
          </a:p>
          <a:p>
            <a:pPr marL="342900" indent="-342900">
              <a:buFont typeface="Arial" panose="020B0604020202020204" pitchFamily="34" charset="0"/>
              <a:buChar char="•"/>
            </a:pPr>
            <a:r>
              <a:rPr lang="en-GB" sz="2400" dirty="0"/>
              <a:t>Since </a:t>
            </a:r>
            <a:r>
              <a:rPr lang="en-GB" sz="2400" b="1" dirty="0"/>
              <a:t>September 2023</a:t>
            </a:r>
            <a:r>
              <a:rPr lang="en-GB" sz="2400" dirty="0"/>
              <a:t>, children have been taught in John Wilkinson Primary School using a </a:t>
            </a:r>
            <a:r>
              <a:rPr lang="en-GB" sz="2400" b="1" dirty="0"/>
              <a:t>two-year rolling programme</a:t>
            </a:r>
            <a:r>
              <a:rPr lang="en-GB" sz="2400" dirty="0"/>
              <a:t> of topics. We are now in the second cycle of </a:t>
            </a:r>
            <a:r>
              <a:rPr lang="en-GB" sz="2400" b="1" dirty="0"/>
              <a:t>Cycle A</a:t>
            </a:r>
            <a:r>
              <a:rPr lang="en-GB" sz="2400" dirty="0"/>
              <a:t>.</a:t>
            </a:r>
          </a:p>
          <a:p>
            <a:pPr marL="342900" indent="-342900">
              <a:buFont typeface="Arial" panose="020B0604020202020204" pitchFamily="34" charset="0"/>
              <a:buChar char="•"/>
            </a:pPr>
            <a:r>
              <a:rPr lang="en-GB" sz="2400" dirty="0"/>
              <a:t>Over the summer, we </a:t>
            </a:r>
            <a:r>
              <a:rPr lang="en-GB" sz="2400" b="1" dirty="0"/>
              <a:t>overhauled and clarified</a:t>
            </a:r>
            <a:r>
              <a:rPr lang="en-GB" sz="2400" dirty="0"/>
              <a:t> the curriculum offer. While the structure remains consistent, </a:t>
            </a:r>
            <a:r>
              <a:rPr lang="en-GB" sz="2400" b="1" dirty="0"/>
              <a:t>no child will repeat previously taught content</a:t>
            </a:r>
            <a:r>
              <a:rPr lang="en-GB" sz="2400" dirty="0"/>
              <a:t>.</a:t>
            </a:r>
          </a:p>
          <a:p>
            <a:pPr marL="342900" indent="-342900">
              <a:buFont typeface="Arial" panose="020B0604020202020204" pitchFamily="34" charset="0"/>
              <a:buChar char="•"/>
            </a:pPr>
            <a:r>
              <a:rPr lang="en-GB" sz="2400" dirty="0"/>
              <a:t>This rolling programme provides several benefits:</a:t>
            </a:r>
          </a:p>
          <a:p>
            <a:pPr marL="742950" lvl="1" indent="-285750">
              <a:buFont typeface="Arial" panose="020B0604020202020204" pitchFamily="34" charset="0"/>
              <a:buChar char="•"/>
            </a:pPr>
            <a:r>
              <a:rPr lang="en-GB" sz="2400" b="1" dirty="0"/>
              <a:t>Consolidation of learning</a:t>
            </a:r>
            <a:r>
              <a:rPr lang="en-GB" sz="2400" dirty="0"/>
              <a:t> across year groups.</a:t>
            </a:r>
          </a:p>
          <a:p>
            <a:pPr marL="742950" lvl="1" indent="-285750">
              <a:buFont typeface="Arial" panose="020B0604020202020204" pitchFamily="34" charset="0"/>
              <a:buChar char="•"/>
            </a:pPr>
            <a:r>
              <a:rPr lang="en-GB" sz="2400" b="1" dirty="0"/>
              <a:t>Moderation opportunities</a:t>
            </a:r>
            <a:r>
              <a:rPr lang="en-GB" sz="2400" dirty="0"/>
              <a:t> between classes to ensure consistency and quality.</a:t>
            </a:r>
          </a:p>
          <a:p>
            <a:pPr marL="742950" lvl="1" indent="-285750">
              <a:buFont typeface="Arial" panose="020B0604020202020204" pitchFamily="34" charset="0"/>
              <a:buChar char="•"/>
            </a:pPr>
            <a:r>
              <a:rPr lang="en-GB" sz="2400" b="1" dirty="0"/>
              <a:t>Joint educational trips</a:t>
            </a:r>
            <a:r>
              <a:rPr lang="en-GB" sz="2400" dirty="0"/>
              <a:t>, which help reduce </a:t>
            </a:r>
            <a:r>
              <a:rPr lang="en-GB" sz="2400" b="1" dirty="0"/>
              <a:t>transport costs</a:t>
            </a:r>
            <a:r>
              <a:rPr lang="en-GB" sz="2400" dirty="0"/>
              <a:t> for families and enhance shared learning experiences.</a:t>
            </a:r>
          </a:p>
        </p:txBody>
      </p:sp>
    </p:spTree>
    <p:extLst>
      <p:ext uri="{BB962C8B-B14F-4D97-AF65-F5344CB8AC3E}">
        <p14:creationId xmlns:p14="http://schemas.microsoft.com/office/powerpoint/2010/main" val="24905276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BCF3E7-7640-4EB0-B946-5EA5EBBFB901}"/>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4E181C-C5AE-40A9-9137-20D2380B48E8}"/>
              </a:ext>
            </a:extLst>
          </p:cNvPr>
          <p:cNvSpPr txBox="1"/>
          <p:nvPr/>
        </p:nvSpPr>
        <p:spPr>
          <a:xfrm>
            <a:off x="3704864" y="157381"/>
            <a:ext cx="4327275" cy="584775"/>
          </a:xfrm>
          <a:prstGeom prst="rect">
            <a:avLst/>
          </a:prstGeom>
          <a:noFill/>
        </p:spPr>
        <p:txBody>
          <a:bodyPr wrap="none" rtlCol="0">
            <a:spAutoFit/>
          </a:bodyPr>
          <a:lstStyle/>
          <a:p>
            <a:r>
              <a:rPr lang="en-GB" sz="3200" b="1" dirty="0"/>
              <a:t>Curriculum Organisation</a:t>
            </a:r>
          </a:p>
        </p:txBody>
      </p:sp>
      <p:pic>
        <p:nvPicPr>
          <p:cNvPr id="4" name="Picture 3">
            <a:extLst>
              <a:ext uri="{FF2B5EF4-FFF2-40B4-BE49-F238E27FC236}">
                <a16:creationId xmlns:a16="http://schemas.microsoft.com/office/drawing/2014/main" id="{6B31ADD0-E26C-49DA-8066-B277B605E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pic>
        <p:nvPicPr>
          <p:cNvPr id="6" name="Picture 5">
            <a:extLst>
              <a:ext uri="{FF2B5EF4-FFF2-40B4-BE49-F238E27FC236}">
                <a16:creationId xmlns:a16="http://schemas.microsoft.com/office/drawing/2014/main" id="{5F28B351-7E6D-4667-BA1F-8EDA850D67D3}"/>
              </a:ext>
            </a:extLst>
          </p:cNvPr>
          <p:cNvPicPr>
            <a:picLocks noChangeAspect="1"/>
          </p:cNvPicPr>
          <p:nvPr/>
        </p:nvPicPr>
        <p:blipFill>
          <a:blip r:embed="rId3"/>
          <a:stretch>
            <a:fillRect/>
          </a:stretch>
        </p:blipFill>
        <p:spPr>
          <a:xfrm>
            <a:off x="1484318" y="944565"/>
            <a:ext cx="8768366" cy="5756054"/>
          </a:xfrm>
          <a:prstGeom prst="rect">
            <a:avLst/>
          </a:prstGeom>
        </p:spPr>
      </p:pic>
    </p:spTree>
    <p:extLst>
      <p:ext uri="{BB962C8B-B14F-4D97-AF65-F5344CB8AC3E}">
        <p14:creationId xmlns:p14="http://schemas.microsoft.com/office/powerpoint/2010/main" val="2444231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BCF3E7-7640-4EB0-B946-5EA5EBBFB901}"/>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4E181C-C5AE-40A9-9137-20D2380B48E8}"/>
              </a:ext>
            </a:extLst>
          </p:cNvPr>
          <p:cNvSpPr txBox="1"/>
          <p:nvPr/>
        </p:nvSpPr>
        <p:spPr>
          <a:xfrm>
            <a:off x="3704864" y="157381"/>
            <a:ext cx="4327275" cy="584775"/>
          </a:xfrm>
          <a:prstGeom prst="rect">
            <a:avLst/>
          </a:prstGeom>
          <a:noFill/>
        </p:spPr>
        <p:txBody>
          <a:bodyPr wrap="none" rtlCol="0">
            <a:spAutoFit/>
          </a:bodyPr>
          <a:lstStyle/>
          <a:p>
            <a:r>
              <a:rPr lang="en-GB" sz="3200" b="1" dirty="0"/>
              <a:t>Curriculum Organisation</a:t>
            </a:r>
          </a:p>
        </p:txBody>
      </p:sp>
      <p:pic>
        <p:nvPicPr>
          <p:cNvPr id="4" name="Picture 3">
            <a:extLst>
              <a:ext uri="{FF2B5EF4-FFF2-40B4-BE49-F238E27FC236}">
                <a16:creationId xmlns:a16="http://schemas.microsoft.com/office/drawing/2014/main" id="{6B31ADD0-E26C-49DA-8066-B277B605E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pic>
        <p:nvPicPr>
          <p:cNvPr id="7" name="Picture 6">
            <a:extLst>
              <a:ext uri="{FF2B5EF4-FFF2-40B4-BE49-F238E27FC236}">
                <a16:creationId xmlns:a16="http://schemas.microsoft.com/office/drawing/2014/main" id="{5C72A0E6-57A6-4FCF-BC6D-944F92FB624F}"/>
              </a:ext>
            </a:extLst>
          </p:cNvPr>
          <p:cNvPicPr>
            <a:picLocks noChangeAspect="1"/>
          </p:cNvPicPr>
          <p:nvPr/>
        </p:nvPicPr>
        <p:blipFill>
          <a:blip r:embed="rId3"/>
          <a:stretch>
            <a:fillRect/>
          </a:stretch>
        </p:blipFill>
        <p:spPr>
          <a:xfrm>
            <a:off x="1711200" y="950361"/>
            <a:ext cx="8769600" cy="3542544"/>
          </a:xfrm>
          <a:prstGeom prst="rect">
            <a:avLst/>
          </a:prstGeom>
        </p:spPr>
      </p:pic>
    </p:spTree>
    <p:extLst>
      <p:ext uri="{BB962C8B-B14F-4D97-AF65-F5344CB8AC3E}">
        <p14:creationId xmlns:p14="http://schemas.microsoft.com/office/powerpoint/2010/main" val="23466636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BCF3E7-7640-4EB0-B946-5EA5EBBFB901}"/>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4E181C-C5AE-40A9-9137-20D2380B48E8}"/>
              </a:ext>
            </a:extLst>
          </p:cNvPr>
          <p:cNvSpPr txBox="1"/>
          <p:nvPr/>
        </p:nvSpPr>
        <p:spPr>
          <a:xfrm>
            <a:off x="3704864" y="157381"/>
            <a:ext cx="4327275" cy="584775"/>
          </a:xfrm>
          <a:prstGeom prst="rect">
            <a:avLst/>
          </a:prstGeom>
          <a:noFill/>
        </p:spPr>
        <p:txBody>
          <a:bodyPr wrap="none" rtlCol="0">
            <a:spAutoFit/>
          </a:bodyPr>
          <a:lstStyle/>
          <a:p>
            <a:r>
              <a:rPr lang="en-GB" sz="3200" b="1" dirty="0"/>
              <a:t>Curriculum Organisation</a:t>
            </a:r>
          </a:p>
        </p:txBody>
      </p:sp>
      <p:pic>
        <p:nvPicPr>
          <p:cNvPr id="4" name="Picture 3">
            <a:extLst>
              <a:ext uri="{FF2B5EF4-FFF2-40B4-BE49-F238E27FC236}">
                <a16:creationId xmlns:a16="http://schemas.microsoft.com/office/drawing/2014/main" id="{6B31ADD0-E26C-49DA-8066-B277B605E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pic>
        <p:nvPicPr>
          <p:cNvPr id="6" name="Picture 5">
            <a:extLst>
              <a:ext uri="{FF2B5EF4-FFF2-40B4-BE49-F238E27FC236}">
                <a16:creationId xmlns:a16="http://schemas.microsoft.com/office/drawing/2014/main" id="{95481CEE-FD12-494F-8501-382A9F83AA0D}"/>
              </a:ext>
            </a:extLst>
          </p:cNvPr>
          <p:cNvPicPr>
            <a:picLocks noChangeAspect="1"/>
          </p:cNvPicPr>
          <p:nvPr/>
        </p:nvPicPr>
        <p:blipFill>
          <a:blip r:embed="rId3"/>
          <a:stretch>
            <a:fillRect/>
          </a:stretch>
        </p:blipFill>
        <p:spPr>
          <a:xfrm>
            <a:off x="1570125" y="858106"/>
            <a:ext cx="8769600" cy="5843974"/>
          </a:xfrm>
          <a:prstGeom prst="rect">
            <a:avLst/>
          </a:prstGeom>
        </p:spPr>
      </p:pic>
    </p:spTree>
    <p:extLst>
      <p:ext uri="{BB962C8B-B14F-4D97-AF65-F5344CB8AC3E}">
        <p14:creationId xmlns:p14="http://schemas.microsoft.com/office/powerpoint/2010/main" val="23379828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BCF3E7-7640-4EB0-B946-5EA5EBBFB901}"/>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4E181C-C5AE-40A9-9137-20D2380B48E8}"/>
              </a:ext>
            </a:extLst>
          </p:cNvPr>
          <p:cNvSpPr txBox="1"/>
          <p:nvPr/>
        </p:nvSpPr>
        <p:spPr>
          <a:xfrm>
            <a:off x="3704864" y="157381"/>
            <a:ext cx="4327275" cy="584775"/>
          </a:xfrm>
          <a:prstGeom prst="rect">
            <a:avLst/>
          </a:prstGeom>
          <a:noFill/>
        </p:spPr>
        <p:txBody>
          <a:bodyPr wrap="none" rtlCol="0">
            <a:spAutoFit/>
          </a:bodyPr>
          <a:lstStyle/>
          <a:p>
            <a:r>
              <a:rPr lang="en-GB" sz="3200" b="1" dirty="0"/>
              <a:t>Curriculum Organisation</a:t>
            </a:r>
          </a:p>
        </p:txBody>
      </p:sp>
      <p:pic>
        <p:nvPicPr>
          <p:cNvPr id="4" name="Picture 3">
            <a:extLst>
              <a:ext uri="{FF2B5EF4-FFF2-40B4-BE49-F238E27FC236}">
                <a16:creationId xmlns:a16="http://schemas.microsoft.com/office/drawing/2014/main" id="{6B31ADD0-E26C-49DA-8066-B277B605E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pic>
        <p:nvPicPr>
          <p:cNvPr id="7" name="Picture 6">
            <a:extLst>
              <a:ext uri="{FF2B5EF4-FFF2-40B4-BE49-F238E27FC236}">
                <a16:creationId xmlns:a16="http://schemas.microsoft.com/office/drawing/2014/main" id="{BE3B5B5E-E05E-49CB-A81C-CBB398E7B2F7}"/>
              </a:ext>
            </a:extLst>
          </p:cNvPr>
          <p:cNvPicPr>
            <a:picLocks noChangeAspect="1"/>
          </p:cNvPicPr>
          <p:nvPr/>
        </p:nvPicPr>
        <p:blipFill>
          <a:blip r:embed="rId3"/>
          <a:stretch>
            <a:fillRect/>
          </a:stretch>
        </p:blipFill>
        <p:spPr>
          <a:xfrm>
            <a:off x="1384331" y="1008863"/>
            <a:ext cx="9134578" cy="5849137"/>
          </a:xfrm>
          <a:prstGeom prst="rect">
            <a:avLst/>
          </a:prstGeom>
        </p:spPr>
      </p:pic>
    </p:spTree>
    <p:extLst>
      <p:ext uri="{BB962C8B-B14F-4D97-AF65-F5344CB8AC3E}">
        <p14:creationId xmlns:p14="http://schemas.microsoft.com/office/powerpoint/2010/main" val="40130911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BCF3E7-7640-4EB0-B946-5EA5EBBFB901}"/>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4E181C-C5AE-40A9-9137-20D2380B48E8}"/>
              </a:ext>
            </a:extLst>
          </p:cNvPr>
          <p:cNvSpPr txBox="1"/>
          <p:nvPr/>
        </p:nvSpPr>
        <p:spPr>
          <a:xfrm>
            <a:off x="3704864" y="157381"/>
            <a:ext cx="4327275" cy="584775"/>
          </a:xfrm>
          <a:prstGeom prst="rect">
            <a:avLst/>
          </a:prstGeom>
          <a:noFill/>
        </p:spPr>
        <p:txBody>
          <a:bodyPr wrap="none" rtlCol="0">
            <a:spAutoFit/>
          </a:bodyPr>
          <a:lstStyle/>
          <a:p>
            <a:r>
              <a:rPr lang="en-GB" sz="3200" b="1" dirty="0"/>
              <a:t>Curriculum Organisation</a:t>
            </a:r>
          </a:p>
        </p:txBody>
      </p:sp>
      <p:pic>
        <p:nvPicPr>
          <p:cNvPr id="4" name="Picture 3">
            <a:extLst>
              <a:ext uri="{FF2B5EF4-FFF2-40B4-BE49-F238E27FC236}">
                <a16:creationId xmlns:a16="http://schemas.microsoft.com/office/drawing/2014/main" id="{6B31ADD0-E26C-49DA-8066-B277B605E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pic>
        <p:nvPicPr>
          <p:cNvPr id="6" name="Picture 5">
            <a:extLst>
              <a:ext uri="{FF2B5EF4-FFF2-40B4-BE49-F238E27FC236}">
                <a16:creationId xmlns:a16="http://schemas.microsoft.com/office/drawing/2014/main" id="{A29D1F29-8119-4C56-AC3C-EBCA5BF3119A}"/>
              </a:ext>
            </a:extLst>
          </p:cNvPr>
          <p:cNvPicPr>
            <a:picLocks noChangeAspect="1"/>
          </p:cNvPicPr>
          <p:nvPr/>
        </p:nvPicPr>
        <p:blipFill>
          <a:blip r:embed="rId3"/>
          <a:stretch>
            <a:fillRect/>
          </a:stretch>
        </p:blipFill>
        <p:spPr>
          <a:xfrm>
            <a:off x="1370598" y="1061678"/>
            <a:ext cx="8995805" cy="5638941"/>
          </a:xfrm>
          <a:prstGeom prst="rect">
            <a:avLst/>
          </a:prstGeom>
        </p:spPr>
      </p:pic>
    </p:spTree>
    <p:extLst>
      <p:ext uri="{BB962C8B-B14F-4D97-AF65-F5344CB8AC3E}">
        <p14:creationId xmlns:p14="http://schemas.microsoft.com/office/powerpoint/2010/main" val="28793557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BCF3E7-7640-4EB0-B946-5EA5EBBFB901}"/>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4E181C-C5AE-40A9-9137-20D2380B48E8}"/>
              </a:ext>
            </a:extLst>
          </p:cNvPr>
          <p:cNvSpPr txBox="1"/>
          <p:nvPr/>
        </p:nvSpPr>
        <p:spPr>
          <a:xfrm>
            <a:off x="3704864" y="157381"/>
            <a:ext cx="4327275" cy="584775"/>
          </a:xfrm>
          <a:prstGeom prst="rect">
            <a:avLst/>
          </a:prstGeom>
          <a:noFill/>
        </p:spPr>
        <p:txBody>
          <a:bodyPr wrap="none" rtlCol="0">
            <a:spAutoFit/>
          </a:bodyPr>
          <a:lstStyle/>
          <a:p>
            <a:r>
              <a:rPr lang="en-GB" sz="3200" b="1" dirty="0"/>
              <a:t>Curriculum Organisation</a:t>
            </a:r>
          </a:p>
        </p:txBody>
      </p:sp>
      <p:pic>
        <p:nvPicPr>
          <p:cNvPr id="4" name="Picture 3">
            <a:extLst>
              <a:ext uri="{FF2B5EF4-FFF2-40B4-BE49-F238E27FC236}">
                <a16:creationId xmlns:a16="http://schemas.microsoft.com/office/drawing/2014/main" id="{6B31ADD0-E26C-49DA-8066-B277B605E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pic>
        <p:nvPicPr>
          <p:cNvPr id="7" name="Picture 6">
            <a:extLst>
              <a:ext uri="{FF2B5EF4-FFF2-40B4-BE49-F238E27FC236}">
                <a16:creationId xmlns:a16="http://schemas.microsoft.com/office/drawing/2014/main" id="{E788DA96-0BFF-4B2F-BEF6-DE7C69E2297C}"/>
              </a:ext>
            </a:extLst>
          </p:cNvPr>
          <p:cNvPicPr>
            <a:picLocks noChangeAspect="1"/>
          </p:cNvPicPr>
          <p:nvPr/>
        </p:nvPicPr>
        <p:blipFill>
          <a:blip r:embed="rId3"/>
          <a:stretch>
            <a:fillRect/>
          </a:stretch>
        </p:blipFill>
        <p:spPr>
          <a:xfrm>
            <a:off x="1126197" y="998120"/>
            <a:ext cx="9135403" cy="5859880"/>
          </a:xfrm>
          <a:prstGeom prst="rect">
            <a:avLst/>
          </a:prstGeom>
        </p:spPr>
      </p:pic>
    </p:spTree>
    <p:extLst>
      <p:ext uri="{BB962C8B-B14F-4D97-AF65-F5344CB8AC3E}">
        <p14:creationId xmlns:p14="http://schemas.microsoft.com/office/powerpoint/2010/main" val="6567056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BCF3E7-7640-4EB0-B946-5EA5EBBFB901}"/>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4E181C-C5AE-40A9-9137-20D2380B48E8}"/>
              </a:ext>
            </a:extLst>
          </p:cNvPr>
          <p:cNvSpPr txBox="1"/>
          <p:nvPr/>
        </p:nvSpPr>
        <p:spPr>
          <a:xfrm>
            <a:off x="3704864" y="157381"/>
            <a:ext cx="4327275" cy="584775"/>
          </a:xfrm>
          <a:prstGeom prst="rect">
            <a:avLst/>
          </a:prstGeom>
          <a:noFill/>
        </p:spPr>
        <p:txBody>
          <a:bodyPr wrap="none" rtlCol="0">
            <a:spAutoFit/>
          </a:bodyPr>
          <a:lstStyle/>
          <a:p>
            <a:r>
              <a:rPr lang="en-GB" sz="3200" b="1" dirty="0"/>
              <a:t>Curriculum Organisation</a:t>
            </a:r>
          </a:p>
        </p:txBody>
      </p:sp>
      <p:pic>
        <p:nvPicPr>
          <p:cNvPr id="4" name="Picture 3">
            <a:extLst>
              <a:ext uri="{FF2B5EF4-FFF2-40B4-BE49-F238E27FC236}">
                <a16:creationId xmlns:a16="http://schemas.microsoft.com/office/drawing/2014/main" id="{6B31ADD0-E26C-49DA-8066-B277B605E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
        <p:nvSpPr>
          <p:cNvPr id="5" name="TextBox 4">
            <a:extLst>
              <a:ext uri="{FF2B5EF4-FFF2-40B4-BE49-F238E27FC236}">
                <a16:creationId xmlns:a16="http://schemas.microsoft.com/office/drawing/2014/main" id="{D171C622-472E-430B-AC5C-C3629B3A5DB0}"/>
              </a:ext>
            </a:extLst>
          </p:cNvPr>
          <p:cNvSpPr txBox="1"/>
          <p:nvPr/>
        </p:nvSpPr>
        <p:spPr>
          <a:xfrm>
            <a:off x="339075" y="1636944"/>
            <a:ext cx="11314446" cy="4524315"/>
          </a:xfrm>
          <a:prstGeom prst="rect">
            <a:avLst/>
          </a:prstGeom>
          <a:noFill/>
        </p:spPr>
        <p:txBody>
          <a:bodyPr wrap="square" rtlCol="0">
            <a:spAutoFit/>
          </a:bodyPr>
          <a:lstStyle/>
          <a:p>
            <a:r>
              <a:rPr lang="en-GB" sz="2400" b="1" dirty="0"/>
              <a:t>English &amp; Phonics Provision</a:t>
            </a:r>
          </a:p>
          <a:p>
            <a:endParaRPr lang="en-GB" sz="2400" b="1" dirty="0"/>
          </a:p>
          <a:p>
            <a:r>
              <a:rPr lang="en-GB" sz="2400" b="1" dirty="0"/>
              <a:t>English</a:t>
            </a:r>
            <a:r>
              <a:rPr lang="en-GB" sz="2400" dirty="0"/>
              <a:t> is taught in </a:t>
            </a:r>
            <a:r>
              <a:rPr lang="en-GB" sz="2400" b="1" dirty="0"/>
              <a:t>mixed-age classes</a:t>
            </a:r>
            <a:r>
              <a:rPr lang="en-GB" sz="2400" dirty="0"/>
              <a:t>, supported by our investment in </a:t>
            </a:r>
            <a:r>
              <a:rPr lang="en-GB" sz="2400" b="1" dirty="0"/>
              <a:t>Pathways for Writing</a:t>
            </a:r>
            <a:r>
              <a:rPr lang="en-GB" sz="2400" dirty="0"/>
              <a:t>. This programme provides a </a:t>
            </a:r>
            <a:r>
              <a:rPr lang="en-GB" sz="2400" b="1" dirty="0"/>
              <a:t>clear, structured approach</a:t>
            </a:r>
            <a:r>
              <a:rPr lang="en-GB" sz="2400" dirty="0"/>
              <a:t> to developing key skills and knowledge.</a:t>
            </a:r>
          </a:p>
          <a:p>
            <a:endParaRPr lang="en-GB" sz="2400" dirty="0"/>
          </a:p>
          <a:p>
            <a:pPr marL="342900" indent="-342900">
              <a:buFont typeface="Arial" panose="020B0604020202020204" pitchFamily="34" charset="0"/>
              <a:buChar char="•"/>
            </a:pPr>
            <a:r>
              <a:rPr lang="en-GB" sz="2400" dirty="0"/>
              <a:t>While all children work around the </a:t>
            </a:r>
            <a:r>
              <a:rPr lang="en-GB" sz="2400" b="1" dirty="0"/>
              <a:t>same core texts</a:t>
            </a:r>
            <a:r>
              <a:rPr lang="en-GB" sz="2400" dirty="0"/>
              <a:t>, the </a:t>
            </a:r>
            <a:r>
              <a:rPr lang="en-GB" sz="2400" b="1" dirty="0"/>
              <a:t>assessment criteria</a:t>
            </a:r>
            <a:r>
              <a:rPr lang="en-GB" sz="2400" dirty="0"/>
              <a:t> are tailored to each year group, ensuring progression and appropriate challenge.</a:t>
            </a:r>
          </a:p>
          <a:p>
            <a:pPr marL="342900" indent="-342900">
              <a:buFont typeface="Arial" panose="020B0604020202020204" pitchFamily="34" charset="0"/>
              <a:buChar char="•"/>
            </a:pPr>
            <a:r>
              <a:rPr lang="en-GB" sz="2400" dirty="0"/>
              <a:t>We continue to allocate </a:t>
            </a:r>
            <a:r>
              <a:rPr lang="en-GB" sz="2400" b="1" dirty="0"/>
              <a:t>significant staffing</a:t>
            </a:r>
            <a:r>
              <a:rPr lang="en-GB" sz="2400" dirty="0"/>
              <a:t> to the delivery of </a:t>
            </a:r>
            <a:r>
              <a:rPr lang="en-GB" sz="2400" b="1" dirty="0"/>
              <a:t>phonics</a:t>
            </a:r>
            <a:r>
              <a:rPr lang="en-GB" sz="2400" dirty="0"/>
              <a:t>, allowing us to create </a:t>
            </a:r>
            <a:r>
              <a:rPr lang="en-GB" sz="2400" b="1" dirty="0"/>
              <a:t>targeted groups</a:t>
            </a:r>
            <a:r>
              <a:rPr lang="en-GB" sz="2400" dirty="0"/>
              <a:t> based on individual learning needs—not year group.</a:t>
            </a:r>
          </a:p>
          <a:p>
            <a:pPr marL="342900" indent="-342900">
              <a:buFont typeface="Arial" panose="020B0604020202020204" pitchFamily="34" charset="0"/>
              <a:buChar char="•"/>
            </a:pPr>
            <a:r>
              <a:rPr lang="en-GB" sz="2400" dirty="0"/>
              <a:t>This flexible model means children may move between groups, but it has been in place for several years and consistently delivers </a:t>
            </a:r>
            <a:r>
              <a:rPr lang="en-GB" sz="2400" b="1" dirty="0"/>
              <a:t>strong outcomes</a:t>
            </a:r>
            <a:r>
              <a:rPr lang="en-GB" sz="2400" dirty="0"/>
              <a:t>.</a:t>
            </a:r>
          </a:p>
        </p:txBody>
      </p:sp>
    </p:spTree>
    <p:extLst>
      <p:ext uri="{BB962C8B-B14F-4D97-AF65-F5344CB8AC3E}">
        <p14:creationId xmlns:p14="http://schemas.microsoft.com/office/powerpoint/2010/main" val="41820508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BCF3E7-7640-4EB0-B946-5EA5EBBFB901}"/>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4E181C-C5AE-40A9-9137-20D2380B48E8}"/>
              </a:ext>
            </a:extLst>
          </p:cNvPr>
          <p:cNvSpPr txBox="1"/>
          <p:nvPr/>
        </p:nvSpPr>
        <p:spPr>
          <a:xfrm>
            <a:off x="3704864" y="157381"/>
            <a:ext cx="4327275" cy="584775"/>
          </a:xfrm>
          <a:prstGeom prst="rect">
            <a:avLst/>
          </a:prstGeom>
          <a:noFill/>
        </p:spPr>
        <p:txBody>
          <a:bodyPr wrap="none" rtlCol="0">
            <a:spAutoFit/>
          </a:bodyPr>
          <a:lstStyle/>
          <a:p>
            <a:r>
              <a:rPr lang="en-GB" sz="3200" b="1" dirty="0"/>
              <a:t>Curriculum Organisation</a:t>
            </a:r>
          </a:p>
        </p:txBody>
      </p:sp>
      <p:pic>
        <p:nvPicPr>
          <p:cNvPr id="4" name="Picture 3">
            <a:extLst>
              <a:ext uri="{FF2B5EF4-FFF2-40B4-BE49-F238E27FC236}">
                <a16:creationId xmlns:a16="http://schemas.microsoft.com/office/drawing/2014/main" id="{6B31ADD0-E26C-49DA-8066-B277B605E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
        <p:nvSpPr>
          <p:cNvPr id="5" name="TextBox 4">
            <a:extLst>
              <a:ext uri="{FF2B5EF4-FFF2-40B4-BE49-F238E27FC236}">
                <a16:creationId xmlns:a16="http://schemas.microsoft.com/office/drawing/2014/main" id="{D171C622-472E-430B-AC5C-C3629B3A5DB0}"/>
              </a:ext>
            </a:extLst>
          </p:cNvPr>
          <p:cNvSpPr txBox="1"/>
          <p:nvPr/>
        </p:nvSpPr>
        <p:spPr>
          <a:xfrm>
            <a:off x="308595" y="1089984"/>
            <a:ext cx="11314446" cy="5632311"/>
          </a:xfrm>
          <a:prstGeom prst="rect">
            <a:avLst/>
          </a:prstGeom>
          <a:noFill/>
        </p:spPr>
        <p:txBody>
          <a:bodyPr wrap="square" rtlCol="0">
            <a:spAutoFit/>
          </a:bodyPr>
          <a:lstStyle/>
          <a:p>
            <a:r>
              <a:rPr lang="en-GB" sz="2400" b="1" dirty="0"/>
              <a:t>Maths Provision Across the School</a:t>
            </a:r>
          </a:p>
          <a:p>
            <a:endParaRPr lang="en-GB" sz="2400" dirty="0"/>
          </a:p>
          <a:p>
            <a:r>
              <a:rPr lang="en-GB" sz="2400" dirty="0"/>
              <a:t>In </a:t>
            </a:r>
            <a:r>
              <a:rPr lang="en-GB" sz="2400" b="1" dirty="0"/>
              <a:t>Key Stage 2</a:t>
            </a:r>
            <a:r>
              <a:rPr lang="en-GB" sz="2400" dirty="0"/>
              <a:t>, children are taught </a:t>
            </a:r>
            <a:r>
              <a:rPr lang="en-GB" sz="2400" b="1" dirty="0"/>
              <a:t>in single-age classes</a:t>
            </a:r>
            <a:r>
              <a:rPr lang="en-GB" sz="2400" dirty="0"/>
              <a:t> for both </a:t>
            </a:r>
            <a:r>
              <a:rPr lang="en-GB" sz="2400" b="1" dirty="0"/>
              <a:t>Maths</a:t>
            </a:r>
            <a:r>
              <a:rPr lang="en-GB" sz="2400" dirty="0"/>
              <a:t> and </a:t>
            </a:r>
            <a:r>
              <a:rPr lang="en-GB" sz="2400" b="1" dirty="0"/>
              <a:t>Guided Reading</a:t>
            </a:r>
            <a:r>
              <a:rPr lang="en-GB" sz="2400" dirty="0"/>
              <a:t>, allowing for focused teaching aligned with year group expectations.</a:t>
            </a:r>
          </a:p>
          <a:p>
            <a:endParaRPr lang="en-GB" sz="2400" dirty="0"/>
          </a:p>
          <a:p>
            <a:r>
              <a:rPr lang="en-GB" sz="2400" dirty="0"/>
              <a:t>In </a:t>
            </a:r>
            <a:r>
              <a:rPr lang="en-GB" sz="2400" b="1" dirty="0"/>
              <a:t>Reception and Key Stage 1</a:t>
            </a:r>
            <a:r>
              <a:rPr lang="en-GB" sz="2400" dirty="0"/>
              <a:t>, children remain in their </a:t>
            </a:r>
            <a:r>
              <a:rPr lang="en-GB" sz="2400" b="1" dirty="0"/>
              <a:t>class groups</a:t>
            </a:r>
            <a:r>
              <a:rPr lang="en-GB" sz="2400" dirty="0"/>
              <a:t>, with work carefully </a:t>
            </a:r>
            <a:r>
              <a:rPr lang="en-GB" sz="2400" b="1" dirty="0"/>
              <a:t>differentiated</a:t>
            </a:r>
            <a:r>
              <a:rPr lang="en-GB" sz="2400" dirty="0"/>
              <a:t> to ensure appropriate objectives and outcomes for each child.</a:t>
            </a:r>
          </a:p>
          <a:p>
            <a:endParaRPr lang="en-GB" sz="2400" dirty="0"/>
          </a:p>
          <a:p>
            <a:r>
              <a:rPr lang="en-GB" sz="2400" dirty="0"/>
              <a:t>We are currently taking advice from an </a:t>
            </a:r>
            <a:r>
              <a:rPr lang="en-GB" sz="2400" b="1" dirty="0"/>
              <a:t>external consultant</a:t>
            </a:r>
            <a:r>
              <a:rPr lang="en-GB" sz="2400" dirty="0"/>
              <a:t> to further strengthen this approach and ensure best practice.</a:t>
            </a:r>
          </a:p>
          <a:p>
            <a:endParaRPr lang="en-GB" sz="2400" dirty="0"/>
          </a:p>
          <a:p>
            <a:r>
              <a:rPr lang="en-GB" sz="2400" dirty="0"/>
              <a:t>As part of this development, we are exploring a scheme called </a:t>
            </a:r>
            <a:r>
              <a:rPr lang="en-GB" sz="2400" b="1" dirty="0"/>
              <a:t>Number Sense</a:t>
            </a:r>
            <a:r>
              <a:rPr lang="en-GB" sz="2400" dirty="0"/>
              <a:t>, designed to support </a:t>
            </a:r>
            <a:r>
              <a:rPr lang="en-GB" sz="2400" b="1" dirty="0"/>
              <a:t>mathematical fluency</a:t>
            </a:r>
            <a:r>
              <a:rPr lang="en-GB" sz="2400" dirty="0"/>
              <a:t>.</a:t>
            </a:r>
          </a:p>
          <a:p>
            <a:br>
              <a:rPr lang="en-GB" sz="2400" dirty="0"/>
            </a:br>
            <a:r>
              <a:rPr lang="en-GB" sz="2400" dirty="0"/>
              <a:t>More information will be shared with parents soon.</a:t>
            </a:r>
          </a:p>
        </p:txBody>
      </p:sp>
    </p:spTree>
    <p:extLst>
      <p:ext uri="{BB962C8B-B14F-4D97-AF65-F5344CB8AC3E}">
        <p14:creationId xmlns:p14="http://schemas.microsoft.com/office/powerpoint/2010/main" val="20944204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BCF3E7-7640-4EB0-B946-5EA5EBBFB901}"/>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4E181C-C5AE-40A9-9137-20D2380B48E8}"/>
              </a:ext>
            </a:extLst>
          </p:cNvPr>
          <p:cNvSpPr txBox="1"/>
          <p:nvPr/>
        </p:nvSpPr>
        <p:spPr>
          <a:xfrm>
            <a:off x="3704864" y="157381"/>
            <a:ext cx="4327275" cy="584775"/>
          </a:xfrm>
          <a:prstGeom prst="rect">
            <a:avLst/>
          </a:prstGeom>
          <a:noFill/>
        </p:spPr>
        <p:txBody>
          <a:bodyPr wrap="none" rtlCol="0">
            <a:spAutoFit/>
          </a:bodyPr>
          <a:lstStyle/>
          <a:p>
            <a:r>
              <a:rPr lang="en-GB" sz="3200" b="1" dirty="0"/>
              <a:t>Curriculum Organisation</a:t>
            </a:r>
          </a:p>
        </p:txBody>
      </p:sp>
      <p:pic>
        <p:nvPicPr>
          <p:cNvPr id="4" name="Picture 3">
            <a:extLst>
              <a:ext uri="{FF2B5EF4-FFF2-40B4-BE49-F238E27FC236}">
                <a16:creationId xmlns:a16="http://schemas.microsoft.com/office/drawing/2014/main" id="{6B31ADD0-E26C-49DA-8066-B277B605E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
        <p:nvSpPr>
          <p:cNvPr id="6" name="TextBox 5">
            <a:extLst>
              <a:ext uri="{FF2B5EF4-FFF2-40B4-BE49-F238E27FC236}">
                <a16:creationId xmlns:a16="http://schemas.microsoft.com/office/drawing/2014/main" id="{893DFE5E-38A7-43BD-A589-974D8B2C8931}"/>
              </a:ext>
            </a:extLst>
          </p:cNvPr>
          <p:cNvSpPr txBox="1"/>
          <p:nvPr/>
        </p:nvSpPr>
        <p:spPr>
          <a:xfrm>
            <a:off x="396241" y="1381760"/>
            <a:ext cx="11176000" cy="5170646"/>
          </a:xfrm>
          <a:prstGeom prst="rect">
            <a:avLst/>
          </a:prstGeom>
          <a:noFill/>
        </p:spPr>
        <p:txBody>
          <a:bodyPr wrap="square" rtlCol="0">
            <a:spAutoFit/>
          </a:bodyPr>
          <a:lstStyle/>
          <a:p>
            <a:r>
              <a:rPr lang="en-GB" sz="2400" b="1" dirty="0"/>
              <a:t>PE &amp; Enrichment Clubs Update</a:t>
            </a:r>
          </a:p>
          <a:p>
            <a:endParaRPr lang="en-GB" sz="2400" dirty="0"/>
          </a:p>
          <a:p>
            <a:pPr marL="342900" indent="-342900">
              <a:buFont typeface="Arial" panose="020B0604020202020204" pitchFamily="34" charset="0"/>
              <a:buChar char="•"/>
            </a:pPr>
            <a:r>
              <a:rPr lang="en-GB" sz="2400" dirty="0"/>
              <a:t>We have continued to invest in the </a:t>
            </a:r>
            <a:r>
              <a:rPr lang="en-GB" sz="2400" b="1" dirty="0"/>
              <a:t>sports provision offered through </a:t>
            </a:r>
            <a:r>
              <a:rPr lang="en-GB" sz="2400" b="1" dirty="0" err="1"/>
              <a:t>TrustEd</a:t>
            </a:r>
            <a:r>
              <a:rPr lang="en-GB" sz="2400" dirty="0"/>
              <a:t>.</a:t>
            </a:r>
          </a:p>
          <a:p>
            <a:pPr marL="342900" indent="-342900">
              <a:buFont typeface="Arial" panose="020B0604020202020204" pitchFamily="34" charset="0"/>
              <a:buChar char="•"/>
            </a:pPr>
            <a:r>
              <a:rPr lang="en-GB" sz="2400" dirty="0"/>
              <a:t>Unfortunately, we were informed </a:t>
            </a:r>
            <a:r>
              <a:rPr lang="en-GB" sz="2400" b="1" dirty="0"/>
              <a:t>very late last term</a:t>
            </a:r>
            <a:r>
              <a:rPr lang="en-GB" sz="2400" dirty="0"/>
              <a:t> that </a:t>
            </a:r>
            <a:r>
              <a:rPr lang="en-GB" sz="2400" dirty="0" err="1"/>
              <a:t>TrustEd</a:t>
            </a:r>
            <a:r>
              <a:rPr lang="en-GB" sz="2400" dirty="0"/>
              <a:t> could no longer provide </a:t>
            </a:r>
            <a:r>
              <a:rPr lang="en-GB" sz="2400" b="1" dirty="0"/>
              <a:t>PE coaching or after-school sports clubs</a:t>
            </a:r>
            <a:r>
              <a:rPr lang="en-GB" sz="2400" dirty="0"/>
              <a:t> this year due to capacity issues.</a:t>
            </a:r>
            <a:br>
              <a:rPr lang="en-GB" sz="2400" dirty="0"/>
            </a:br>
            <a:r>
              <a:rPr lang="en-GB" sz="2400" dirty="0"/>
              <a:t>This decision was </a:t>
            </a:r>
            <a:r>
              <a:rPr lang="en-GB" sz="2400" b="1" dirty="0"/>
              <a:t>outside of our control</a:t>
            </a:r>
            <a:r>
              <a:rPr lang="en-GB" sz="2400" dirty="0"/>
              <a:t> and communicated with very short notice.</a:t>
            </a:r>
          </a:p>
          <a:p>
            <a:pPr marL="342900" indent="-342900">
              <a:buFont typeface="Arial" panose="020B0604020202020204" pitchFamily="34" charset="0"/>
              <a:buChar char="•"/>
            </a:pPr>
            <a:r>
              <a:rPr lang="en-GB" sz="2400" dirty="0"/>
              <a:t>We are pleased to share that </a:t>
            </a:r>
            <a:r>
              <a:rPr lang="en-GB" sz="2400" b="1" dirty="0"/>
              <a:t>Miss </a:t>
            </a:r>
            <a:r>
              <a:rPr lang="en-GB" sz="2400" b="1" dirty="0" err="1"/>
              <a:t>Slarke</a:t>
            </a:r>
            <a:r>
              <a:rPr lang="en-GB" sz="2400" dirty="0"/>
              <a:t> is delivering </a:t>
            </a:r>
            <a:r>
              <a:rPr lang="en-GB" sz="2400" b="1" dirty="0"/>
              <a:t>curriculum PE </a:t>
            </a:r>
            <a:r>
              <a:rPr lang="en-GB" sz="2400" dirty="0"/>
              <a:t>during PPA afternoons and is working closely with </a:t>
            </a:r>
            <a:r>
              <a:rPr lang="en-GB" sz="2400" dirty="0" err="1"/>
              <a:t>TrustEd</a:t>
            </a:r>
            <a:r>
              <a:rPr lang="en-GB" sz="2400" dirty="0"/>
              <a:t> on a </a:t>
            </a:r>
            <a:r>
              <a:rPr lang="en-GB" sz="2400" b="1" dirty="0"/>
              <a:t>training programme</a:t>
            </a:r>
            <a:r>
              <a:rPr lang="en-GB" sz="2400" dirty="0"/>
              <a:t> to maintain the high standards we expect.</a:t>
            </a:r>
          </a:p>
          <a:p>
            <a:pPr marL="342900" indent="-342900">
              <a:buFont typeface="Arial" panose="020B0604020202020204" pitchFamily="34" charset="0"/>
              <a:buChar char="•"/>
            </a:pPr>
            <a:r>
              <a:rPr lang="en-GB" sz="2400" dirty="0"/>
              <a:t>This change has temporarily impacted our ability to offer the </a:t>
            </a:r>
            <a:r>
              <a:rPr lang="en-GB" sz="2400" b="1" dirty="0"/>
              <a:t>range of after-school clubs</a:t>
            </a:r>
            <a:r>
              <a:rPr lang="en-GB" sz="2400" dirty="0"/>
              <a:t> previously available.</a:t>
            </a:r>
          </a:p>
          <a:p>
            <a:pPr marL="342900" indent="-342900">
              <a:buFont typeface="Arial" panose="020B0604020202020204" pitchFamily="34" charset="0"/>
              <a:buChar char="•"/>
            </a:pPr>
            <a:r>
              <a:rPr lang="en-GB" sz="2400" dirty="0"/>
              <a:t>We are actively exploring </a:t>
            </a:r>
            <a:r>
              <a:rPr lang="en-GB" sz="2400" b="1" dirty="0"/>
              <a:t>external providers</a:t>
            </a:r>
            <a:r>
              <a:rPr lang="en-GB" sz="2400" dirty="0"/>
              <a:t> to offer additional </a:t>
            </a:r>
            <a:r>
              <a:rPr lang="en-GB" sz="2400" b="1" dirty="0"/>
              <a:t>enrichment clubs</a:t>
            </a:r>
            <a:r>
              <a:rPr lang="en-GB" sz="2400" dirty="0"/>
              <a:t>, ensuring all necessary </a:t>
            </a:r>
            <a:r>
              <a:rPr lang="en-GB" sz="2400" b="1" dirty="0"/>
              <a:t>safeguarding checks and quality assurances</a:t>
            </a:r>
            <a:r>
              <a:rPr lang="en-GB" sz="2400" dirty="0"/>
              <a:t> are in place.</a:t>
            </a:r>
          </a:p>
          <a:p>
            <a:endParaRPr lang="en-GB" dirty="0"/>
          </a:p>
        </p:txBody>
      </p:sp>
    </p:spTree>
    <p:extLst>
      <p:ext uri="{BB962C8B-B14F-4D97-AF65-F5344CB8AC3E}">
        <p14:creationId xmlns:p14="http://schemas.microsoft.com/office/powerpoint/2010/main" val="27665608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BCF3E7-7640-4EB0-B946-5EA5EBBFB901}"/>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4E181C-C5AE-40A9-9137-20D2380B48E8}"/>
              </a:ext>
            </a:extLst>
          </p:cNvPr>
          <p:cNvSpPr txBox="1"/>
          <p:nvPr/>
        </p:nvSpPr>
        <p:spPr>
          <a:xfrm>
            <a:off x="3704864" y="157381"/>
            <a:ext cx="4327275" cy="584775"/>
          </a:xfrm>
          <a:prstGeom prst="rect">
            <a:avLst/>
          </a:prstGeom>
          <a:noFill/>
        </p:spPr>
        <p:txBody>
          <a:bodyPr wrap="none" rtlCol="0">
            <a:spAutoFit/>
          </a:bodyPr>
          <a:lstStyle/>
          <a:p>
            <a:r>
              <a:rPr lang="en-GB" sz="3200" b="1" dirty="0"/>
              <a:t>Curriculum Organisation</a:t>
            </a:r>
          </a:p>
        </p:txBody>
      </p:sp>
      <p:pic>
        <p:nvPicPr>
          <p:cNvPr id="4" name="Picture 3">
            <a:extLst>
              <a:ext uri="{FF2B5EF4-FFF2-40B4-BE49-F238E27FC236}">
                <a16:creationId xmlns:a16="http://schemas.microsoft.com/office/drawing/2014/main" id="{6B31ADD0-E26C-49DA-8066-B277B605E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
        <p:nvSpPr>
          <p:cNvPr id="6" name="TextBox 5">
            <a:extLst>
              <a:ext uri="{FF2B5EF4-FFF2-40B4-BE49-F238E27FC236}">
                <a16:creationId xmlns:a16="http://schemas.microsoft.com/office/drawing/2014/main" id="{893DFE5E-38A7-43BD-A589-974D8B2C8931}"/>
              </a:ext>
            </a:extLst>
          </p:cNvPr>
          <p:cNvSpPr txBox="1"/>
          <p:nvPr/>
        </p:nvSpPr>
        <p:spPr>
          <a:xfrm>
            <a:off x="396241" y="1381760"/>
            <a:ext cx="11176000" cy="3323987"/>
          </a:xfrm>
          <a:prstGeom prst="rect">
            <a:avLst/>
          </a:prstGeom>
          <a:noFill/>
        </p:spPr>
        <p:txBody>
          <a:bodyPr wrap="square" rtlCol="0">
            <a:spAutoFit/>
          </a:bodyPr>
          <a:lstStyle/>
          <a:p>
            <a:r>
              <a:rPr lang="en-GB" sz="2400" b="1" dirty="0"/>
              <a:t>PE &amp; Enrichment Clubs Update (Continued)</a:t>
            </a:r>
          </a:p>
          <a:p>
            <a:endParaRPr lang="en-GB" sz="2400" b="1" dirty="0"/>
          </a:p>
          <a:p>
            <a:pPr marL="342900" indent="-342900">
              <a:buFont typeface="Arial" panose="020B0604020202020204" pitchFamily="34" charset="0"/>
              <a:buChar char="•"/>
            </a:pPr>
            <a:r>
              <a:rPr lang="en-GB" sz="2400" b="1" dirty="0"/>
              <a:t>Swimming provision</a:t>
            </a:r>
            <a:r>
              <a:rPr lang="en-GB" sz="2400" dirty="0"/>
              <a:t> will continue for </a:t>
            </a:r>
            <a:r>
              <a:rPr lang="en-GB" sz="2400" b="1" dirty="0"/>
              <a:t>Years 5 and 6</a:t>
            </a:r>
            <a:r>
              <a:rPr lang="en-GB" sz="2400" dirty="0"/>
              <a:t>, ensuring pupils have access to this important part of the PE curriculum.</a:t>
            </a:r>
          </a:p>
          <a:p>
            <a:pPr marL="342900" indent="-342900">
              <a:buFont typeface="Arial" panose="020B0604020202020204" pitchFamily="34" charset="0"/>
              <a:buChar char="•"/>
            </a:pPr>
            <a:r>
              <a:rPr lang="en-GB" sz="2400" dirty="0"/>
              <a:t>We are still accessing a range of </a:t>
            </a:r>
            <a:r>
              <a:rPr lang="en-GB" sz="2400" b="1" dirty="0"/>
              <a:t>competitions and activity days</a:t>
            </a:r>
            <a:r>
              <a:rPr lang="en-GB" sz="2400" dirty="0"/>
              <a:t>, and remain committed to offering enriching experiences wherever possible.</a:t>
            </a:r>
          </a:p>
          <a:p>
            <a:pPr marL="342900" indent="-342900">
              <a:buFont typeface="Arial" panose="020B0604020202020204" pitchFamily="34" charset="0"/>
              <a:buChar char="•"/>
            </a:pPr>
            <a:r>
              <a:rPr lang="en-GB" sz="2400" dirty="0"/>
              <a:t>Our </a:t>
            </a:r>
            <a:r>
              <a:rPr lang="en-GB" sz="2400" b="1" dirty="0"/>
              <a:t>Year 6 pupils</a:t>
            </a:r>
            <a:r>
              <a:rPr lang="en-GB" sz="2400" dirty="0"/>
              <a:t> are continuing their training as </a:t>
            </a:r>
            <a:r>
              <a:rPr lang="en-GB" sz="2400" b="1" dirty="0"/>
              <a:t>Bronze Ambassadors</a:t>
            </a:r>
            <a:r>
              <a:rPr lang="en-GB" sz="2400" dirty="0"/>
              <a:t>, and we are delighted that this valuable partnership is ongoing.</a:t>
            </a:r>
          </a:p>
          <a:p>
            <a:endParaRPr lang="en-GB" dirty="0"/>
          </a:p>
        </p:txBody>
      </p:sp>
    </p:spTree>
    <p:extLst>
      <p:ext uri="{BB962C8B-B14F-4D97-AF65-F5344CB8AC3E}">
        <p14:creationId xmlns:p14="http://schemas.microsoft.com/office/powerpoint/2010/main" val="4680849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BCF3E7-7640-4EB0-B946-5EA5EBBFB901}"/>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4E181C-C5AE-40A9-9137-20D2380B48E8}"/>
              </a:ext>
            </a:extLst>
          </p:cNvPr>
          <p:cNvSpPr txBox="1"/>
          <p:nvPr/>
        </p:nvSpPr>
        <p:spPr>
          <a:xfrm>
            <a:off x="3704864" y="157381"/>
            <a:ext cx="4327275" cy="584775"/>
          </a:xfrm>
          <a:prstGeom prst="rect">
            <a:avLst/>
          </a:prstGeom>
          <a:noFill/>
        </p:spPr>
        <p:txBody>
          <a:bodyPr wrap="none" rtlCol="0">
            <a:spAutoFit/>
          </a:bodyPr>
          <a:lstStyle/>
          <a:p>
            <a:r>
              <a:rPr lang="en-GB" sz="3200" b="1" dirty="0"/>
              <a:t>Curriculum Organisation</a:t>
            </a:r>
          </a:p>
        </p:txBody>
      </p:sp>
      <p:pic>
        <p:nvPicPr>
          <p:cNvPr id="4" name="Picture 3">
            <a:extLst>
              <a:ext uri="{FF2B5EF4-FFF2-40B4-BE49-F238E27FC236}">
                <a16:creationId xmlns:a16="http://schemas.microsoft.com/office/drawing/2014/main" id="{6B31ADD0-E26C-49DA-8066-B277B605E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
        <p:nvSpPr>
          <p:cNvPr id="6" name="TextBox 5">
            <a:extLst>
              <a:ext uri="{FF2B5EF4-FFF2-40B4-BE49-F238E27FC236}">
                <a16:creationId xmlns:a16="http://schemas.microsoft.com/office/drawing/2014/main" id="{893DFE5E-38A7-43BD-A589-974D8B2C8931}"/>
              </a:ext>
            </a:extLst>
          </p:cNvPr>
          <p:cNvSpPr txBox="1"/>
          <p:nvPr/>
        </p:nvSpPr>
        <p:spPr>
          <a:xfrm>
            <a:off x="386081" y="3129280"/>
            <a:ext cx="11176000" cy="1354217"/>
          </a:xfrm>
          <a:prstGeom prst="rect">
            <a:avLst/>
          </a:prstGeom>
          <a:noFill/>
        </p:spPr>
        <p:txBody>
          <a:bodyPr wrap="square" rtlCol="0">
            <a:spAutoFit/>
          </a:bodyPr>
          <a:lstStyle/>
          <a:p>
            <a:pPr algn="ctr"/>
            <a:r>
              <a:rPr lang="en-GB" sz="3200" dirty="0"/>
              <a:t>We are aiming to have the newly adapted curriculum offer live on the website by October half term.</a:t>
            </a:r>
          </a:p>
          <a:p>
            <a:endParaRPr lang="en-GB" dirty="0"/>
          </a:p>
        </p:txBody>
      </p:sp>
    </p:spTree>
    <p:extLst>
      <p:ext uri="{BB962C8B-B14F-4D97-AF65-F5344CB8AC3E}">
        <p14:creationId xmlns:p14="http://schemas.microsoft.com/office/powerpoint/2010/main" val="42063177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BCF3E7-7640-4EB0-B946-5EA5EBBFB901}"/>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4E181C-C5AE-40A9-9137-20D2380B48E8}"/>
              </a:ext>
            </a:extLst>
          </p:cNvPr>
          <p:cNvSpPr txBox="1"/>
          <p:nvPr/>
        </p:nvSpPr>
        <p:spPr>
          <a:xfrm>
            <a:off x="4541975" y="192647"/>
            <a:ext cx="1946367" cy="584775"/>
          </a:xfrm>
          <a:prstGeom prst="rect">
            <a:avLst/>
          </a:prstGeom>
          <a:noFill/>
        </p:spPr>
        <p:txBody>
          <a:bodyPr wrap="none" rtlCol="0">
            <a:spAutoFit/>
          </a:bodyPr>
          <a:lstStyle/>
          <a:p>
            <a:r>
              <a:rPr lang="en-GB" sz="3200" b="1" dirty="0"/>
              <a:t>Arbor App</a:t>
            </a:r>
          </a:p>
        </p:txBody>
      </p:sp>
      <p:pic>
        <p:nvPicPr>
          <p:cNvPr id="4" name="Picture 3">
            <a:extLst>
              <a:ext uri="{FF2B5EF4-FFF2-40B4-BE49-F238E27FC236}">
                <a16:creationId xmlns:a16="http://schemas.microsoft.com/office/drawing/2014/main" id="{6B31ADD0-E26C-49DA-8066-B277B605E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
        <p:nvSpPr>
          <p:cNvPr id="6" name="TextBox 5">
            <a:extLst>
              <a:ext uri="{FF2B5EF4-FFF2-40B4-BE49-F238E27FC236}">
                <a16:creationId xmlns:a16="http://schemas.microsoft.com/office/drawing/2014/main" id="{893DFE5E-38A7-43BD-A589-974D8B2C8931}"/>
              </a:ext>
            </a:extLst>
          </p:cNvPr>
          <p:cNvSpPr txBox="1"/>
          <p:nvPr/>
        </p:nvSpPr>
        <p:spPr>
          <a:xfrm>
            <a:off x="396241" y="1381760"/>
            <a:ext cx="11176000" cy="4062651"/>
          </a:xfrm>
          <a:prstGeom prst="rect">
            <a:avLst/>
          </a:prstGeom>
          <a:noFill/>
        </p:spPr>
        <p:txBody>
          <a:bodyPr wrap="square" rtlCol="0">
            <a:spAutoFit/>
          </a:bodyPr>
          <a:lstStyle/>
          <a:p>
            <a:r>
              <a:rPr lang="en-GB" sz="2400" b="1" dirty="0"/>
              <a:t>Arbor Behaviour Communication Update</a:t>
            </a:r>
          </a:p>
          <a:p>
            <a:endParaRPr lang="en-GB" sz="2400" b="1" dirty="0"/>
          </a:p>
          <a:p>
            <a:pPr marL="800100" lvl="1" indent="-342900">
              <a:buFont typeface="Arial" panose="020B0604020202020204" pitchFamily="34" charset="0"/>
              <a:buChar char="•"/>
            </a:pPr>
            <a:r>
              <a:rPr lang="en-GB" sz="2400" dirty="0"/>
              <a:t>The 318 Trust is changing how Arbor is used for behaviour across its primary schools.</a:t>
            </a:r>
          </a:p>
          <a:p>
            <a:pPr marL="800100" lvl="1" indent="-342900">
              <a:buFont typeface="Arial" panose="020B0604020202020204" pitchFamily="34" charset="0"/>
              <a:buChar char="•"/>
            </a:pPr>
            <a:r>
              <a:rPr lang="en-GB" sz="2400" dirty="0"/>
              <a:t>While these changes are being agreed, the parent app will </a:t>
            </a:r>
            <a:r>
              <a:rPr lang="en-GB" sz="2400" b="1" dirty="0"/>
              <a:t>not</a:t>
            </a:r>
            <a:r>
              <a:rPr lang="en-GB" sz="2400" dirty="0"/>
              <a:t> be used to communicate behaviour information.</a:t>
            </a:r>
          </a:p>
          <a:p>
            <a:pPr marL="800100" lvl="1" indent="-342900">
              <a:buFont typeface="Arial" panose="020B0604020202020204" pitchFamily="34" charset="0"/>
              <a:buChar char="•"/>
            </a:pPr>
            <a:r>
              <a:rPr lang="en-GB" sz="2400" dirty="0"/>
              <a:t>I recognise that many parents valued this feature for staying informed.</a:t>
            </a:r>
          </a:p>
          <a:p>
            <a:pPr marL="800100" lvl="1" indent="-342900">
              <a:buFont typeface="Arial" panose="020B0604020202020204" pitchFamily="34" charset="0"/>
              <a:buChar char="•"/>
            </a:pPr>
            <a:r>
              <a:rPr lang="en-GB" sz="2400" dirty="0"/>
              <a:t>I will revisit this with the Trust, as there is potential to use the app for sharing updates quickly and effectively.</a:t>
            </a:r>
          </a:p>
          <a:p>
            <a:pPr marL="800100" lvl="1" indent="-342900">
              <a:buFont typeface="Arial" panose="020B0604020202020204" pitchFamily="34" charset="0"/>
              <a:buChar char="•"/>
            </a:pPr>
            <a:r>
              <a:rPr lang="en-GB" sz="2400" dirty="0"/>
              <a:t>I hope to provide a further update by the Autumn parent’s evening.</a:t>
            </a:r>
          </a:p>
          <a:p>
            <a:endParaRPr lang="en-GB" dirty="0"/>
          </a:p>
        </p:txBody>
      </p:sp>
    </p:spTree>
    <p:extLst>
      <p:ext uri="{BB962C8B-B14F-4D97-AF65-F5344CB8AC3E}">
        <p14:creationId xmlns:p14="http://schemas.microsoft.com/office/powerpoint/2010/main" val="29749972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BCF3E7-7640-4EB0-B946-5EA5EBBFB901}"/>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4E181C-C5AE-40A9-9137-20D2380B48E8}"/>
              </a:ext>
            </a:extLst>
          </p:cNvPr>
          <p:cNvSpPr txBox="1"/>
          <p:nvPr/>
        </p:nvSpPr>
        <p:spPr>
          <a:xfrm>
            <a:off x="3973015" y="111966"/>
            <a:ext cx="3670172" cy="584775"/>
          </a:xfrm>
          <a:prstGeom prst="rect">
            <a:avLst/>
          </a:prstGeom>
          <a:noFill/>
        </p:spPr>
        <p:txBody>
          <a:bodyPr wrap="none" rtlCol="0">
            <a:spAutoFit/>
          </a:bodyPr>
          <a:lstStyle/>
          <a:p>
            <a:r>
              <a:rPr lang="en-GB" sz="3200" b="1" dirty="0"/>
              <a:t>Behaviour and SEND</a:t>
            </a:r>
          </a:p>
        </p:txBody>
      </p:sp>
      <p:pic>
        <p:nvPicPr>
          <p:cNvPr id="4" name="Picture 3">
            <a:extLst>
              <a:ext uri="{FF2B5EF4-FFF2-40B4-BE49-F238E27FC236}">
                <a16:creationId xmlns:a16="http://schemas.microsoft.com/office/drawing/2014/main" id="{6B31ADD0-E26C-49DA-8066-B277B605E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
        <p:nvSpPr>
          <p:cNvPr id="6" name="TextBox 5">
            <a:extLst>
              <a:ext uri="{FF2B5EF4-FFF2-40B4-BE49-F238E27FC236}">
                <a16:creationId xmlns:a16="http://schemas.microsoft.com/office/drawing/2014/main" id="{893DFE5E-38A7-43BD-A589-974D8B2C8931}"/>
              </a:ext>
            </a:extLst>
          </p:cNvPr>
          <p:cNvSpPr txBox="1"/>
          <p:nvPr/>
        </p:nvSpPr>
        <p:spPr>
          <a:xfrm>
            <a:off x="396241" y="1381760"/>
            <a:ext cx="11176000" cy="3785652"/>
          </a:xfrm>
          <a:prstGeom prst="rect">
            <a:avLst/>
          </a:prstGeom>
          <a:noFill/>
        </p:spPr>
        <p:txBody>
          <a:bodyPr wrap="square" rtlCol="0">
            <a:spAutoFit/>
          </a:bodyPr>
          <a:lstStyle/>
          <a:p>
            <a:r>
              <a:rPr lang="en-GB" sz="2400" b="1" dirty="0"/>
              <a:t>ELSA &amp; Emotional Support</a:t>
            </a:r>
          </a:p>
          <a:p>
            <a:pPr marL="342900" indent="-342900">
              <a:buFont typeface="Arial" panose="020B0604020202020204" pitchFamily="34" charset="0"/>
              <a:buChar char="•"/>
            </a:pPr>
            <a:r>
              <a:rPr lang="en-GB" sz="2400" b="1" dirty="0"/>
              <a:t>Mrs Bigwood</a:t>
            </a:r>
            <a:r>
              <a:rPr lang="en-GB" sz="2400" dirty="0"/>
              <a:t> is now a trained ELSA (Emotional Literacy Support Assistant) and is working with children across the school.</a:t>
            </a:r>
          </a:p>
          <a:p>
            <a:pPr marL="342900" indent="-342900">
              <a:buFont typeface="Arial" panose="020B0604020202020204" pitchFamily="34" charset="0"/>
              <a:buChar char="•"/>
            </a:pPr>
            <a:r>
              <a:rPr lang="en-GB" sz="2400" dirty="0"/>
              <a:t>We have set up </a:t>
            </a:r>
            <a:r>
              <a:rPr lang="en-GB" sz="2400" b="1" dirty="0"/>
              <a:t>‘The Treasure Chest’</a:t>
            </a:r>
            <a:r>
              <a:rPr lang="en-GB" sz="2400" dirty="0"/>
              <a:t> (in the old Year 4 classroom) to offer further emotional support.</a:t>
            </a:r>
          </a:p>
          <a:p>
            <a:pPr marL="342900" indent="-342900">
              <a:buFont typeface="Arial" panose="020B0604020202020204" pitchFamily="34" charset="0"/>
              <a:buChar char="•"/>
            </a:pPr>
            <a:r>
              <a:rPr lang="en-GB" sz="2400" dirty="0"/>
              <a:t>Used for: </a:t>
            </a:r>
          </a:p>
          <a:p>
            <a:pPr marL="1143000" lvl="2" indent="-228600">
              <a:buFont typeface="Arial" panose="020B0604020202020204" pitchFamily="34" charset="0"/>
              <a:buChar char="•"/>
            </a:pPr>
            <a:r>
              <a:rPr lang="en-GB" sz="2400" dirty="0"/>
              <a:t>ELSA sessions</a:t>
            </a:r>
          </a:p>
          <a:p>
            <a:pPr marL="1143000" lvl="2" indent="-228600">
              <a:buFont typeface="Arial" panose="020B0604020202020204" pitchFamily="34" charset="0"/>
              <a:buChar char="•"/>
            </a:pPr>
            <a:r>
              <a:rPr lang="en-GB" sz="2400" dirty="0"/>
              <a:t>Cool Kids interventions</a:t>
            </a:r>
          </a:p>
          <a:p>
            <a:pPr marL="1143000" lvl="2" indent="-228600">
              <a:buFont typeface="Arial" panose="020B0604020202020204" pitchFamily="34" charset="0"/>
              <a:buChar char="•"/>
            </a:pPr>
            <a:r>
              <a:rPr lang="en-GB" sz="2400" dirty="0"/>
              <a:t>Time out and quiet space</a:t>
            </a:r>
          </a:p>
          <a:p>
            <a:pPr>
              <a:buFont typeface="Arial" panose="020B0604020202020204" pitchFamily="34" charset="0"/>
              <a:buChar char="•"/>
            </a:pPr>
            <a:r>
              <a:rPr lang="en-GB" sz="2400" dirty="0"/>
              <a:t>The </a:t>
            </a:r>
            <a:r>
              <a:rPr lang="en-GB" sz="2400" b="1" dirty="0"/>
              <a:t>nurture group</a:t>
            </a:r>
            <a:r>
              <a:rPr lang="en-GB" sz="2400" dirty="0"/>
              <a:t> continues three days a week, now also based in ‘The Treasure Chest’.</a:t>
            </a:r>
          </a:p>
        </p:txBody>
      </p:sp>
    </p:spTree>
    <p:extLst>
      <p:ext uri="{BB962C8B-B14F-4D97-AF65-F5344CB8AC3E}">
        <p14:creationId xmlns:p14="http://schemas.microsoft.com/office/powerpoint/2010/main" val="14462352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BCF3E7-7640-4EB0-B946-5EA5EBBFB901}"/>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4E181C-C5AE-40A9-9137-20D2380B48E8}"/>
              </a:ext>
            </a:extLst>
          </p:cNvPr>
          <p:cNvSpPr txBox="1"/>
          <p:nvPr/>
        </p:nvSpPr>
        <p:spPr>
          <a:xfrm>
            <a:off x="3973015" y="111966"/>
            <a:ext cx="3670172" cy="584775"/>
          </a:xfrm>
          <a:prstGeom prst="rect">
            <a:avLst/>
          </a:prstGeom>
          <a:noFill/>
        </p:spPr>
        <p:txBody>
          <a:bodyPr wrap="none" rtlCol="0">
            <a:spAutoFit/>
          </a:bodyPr>
          <a:lstStyle/>
          <a:p>
            <a:r>
              <a:rPr lang="en-GB" sz="3200" b="1" dirty="0"/>
              <a:t>Behaviour and SEND</a:t>
            </a:r>
          </a:p>
        </p:txBody>
      </p:sp>
      <p:pic>
        <p:nvPicPr>
          <p:cNvPr id="4" name="Picture 3">
            <a:extLst>
              <a:ext uri="{FF2B5EF4-FFF2-40B4-BE49-F238E27FC236}">
                <a16:creationId xmlns:a16="http://schemas.microsoft.com/office/drawing/2014/main" id="{6B31ADD0-E26C-49DA-8066-B277B605E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
        <p:nvSpPr>
          <p:cNvPr id="6" name="TextBox 5">
            <a:extLst>
              <a:ext uri="{FF2B5EF4-FFF2-40B4-BE49-F238E27FC236}">
                <a16:creationId xmlns:a16="http://schemas.microsoft.com/office/drawing/2014/main" id="{893DFE5E-38A7-43BD-A589-974D8B2C8931}"/>
              </a:ext>
            </a:extLst>
          </p:cNvPr>
          <p:cNvSpPr txBox="1"/>
          <p:nvPr/>
        </p:nvSpPr>
        <p:spPr>
          <a:xfrm>
            <a:off x="396241" y="1381760"/>
            <a:ext cx="11176000" cy="3785652"/>
          </a:xfrm>
          <a:prstGeom prst="rect">
            <a:avLst/>
          </a:prstGeom>
          <a:noFill/>
        </p:spPr>
        <p:txBody>
          <a:bodyPr wrap="square" rtlCol="0">
            <a:spAutoFit/>
          </a:bodyPr>
          <a:lstStyle/>
          <a:p>
            <a:r>
              <a:rPr lang="en-GB" sz="2400" b="1" dirty="0"/>
              <a:t>SENDCO Update</a:t>
            </a:r>
          </a:p>
          <a:p>
            <a:endParaRPr lang="en-GB" sz="2400" b="1" dirty="0"/>
          </a:p>
          <a:p>
            <a:pPr marL="342900" indent="-342900">
              <a:buFont typeface="Arial" panose="020B0604020202020204" pitchFamily="34" charset="0"/>
              <a:buChar char="•"/>
            </a:pPr>
            <a:r>
              <a:rPr lang="en-GB" sz="2400" b="1" dirty="0"/>
              <a:t>Mrs </a:t>
            </a:r>
            <a:r>
              <a:rPr lang="en-GB" sz="2400" b="1" dirty="0" err="1"/>
              <a:t>Boam</a:t>
            </a:r>
            <a:r>
              <a:rPr lang="en-GB" sz="2400" dirty="0"/>
              <a:t> is now our SENDCO.</a:t>
            </a:r>
          </a:p>
          <a:p>
            <a:pPr marL="342900" indent="-342900">
              <a:buFont typeface="Arial" panose="020B0604020202020204" pitchFamily="34" charset="0"/>
              <a:buChar char="•"/>
            </a:pPr>
            <a:r>
              <a:rPr lang="en-GB" sz="2400" b="1" dirty="0"/>
              <a:t>Mrs Fleming</a:t>
            </a:r>
            <a:r>
              <a:rPr lang="en-GB" sz="2400" dirty="0"/>
              <a:t> continues to offer invaluable advice, drawing on her years of experience in the role.</a:t>
            </a:r>
          </a:p>
          <a:p>
            <a:pPr marL="342900" indent="-342900">
              <a:buFont typeface="Arial" panose="020B0604020202020204" pitchFamily="34" charset="0"/>
              <a:buChar char="•"/>
            </a:pPr>
            <a:r>
              <a:rPr lang="en-GB" sz="2400" dirty="0"/>
              <a:t>We are working closely with </a:t>
            </a:r>
            <a:r>
              <a:rPr lang="en-GB" sz="2400" b="1" dirty="0"/>
              <a:t>Sadie Howson</a:t>
            </a:r>
            <a:r>
              <a:rPr lang="en-GB" sz="2400" dirty="0"/>
              <a:t> from the 318 Trust to ensure our SEND provision meets all children’s needs.</a:t>
            </a:r>
          </a:p>
          <a:p>
            <a:pPr marL="342900" indent="-342900">
              <a:buFont typeface="Arial" panose="020B0604020202020204" pitchFamily="34" charset="0"/>
              <a:buChar char="•"/>
            </a:pPr>
            <a:r>
              <a:rPr lang="en-GB" sz="2400" dirty="0"/>
              <a:t>We are addressing any anomalies and making necessary improvements at pace.</a:t>
            </a:r>
          </a:p>
          <a:p>
            <a:pPr marL="342900" indent="-342900">
              <a:buFont typeface="Arial" panose="020B0604020202020204" pitchFamily="34" charset="0"/>
              <a:buChar char="•"/>
            </a:pPr>
            <a:r>
              <a:rPr lang="en-GB" sz="2400" dirty="0"/>
              <a:t>We will continue to work closely with families - please contact us if you have any concerns about potential SEND.</a:t>
            </a:r>
          </a:p>
        </p:txBody>
      </p:sp>
    </p:spTree>
    <p:extLst>
      <p:ext uri="{BB962C8B-B14F-4D97-AF65-F5344CB8AC3E}">
        <p14:creationId xmlns:p14="http://schemas.microsoft.com/office/powerpoint/2010/main" val="15488069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BCF3E7-7640-4EB0-B946-5EA5EBBFB901}"/>
              </a:ext>
            </a:extLst>
          </p:cNvPr>
          <p:cNvSpPr/>
          <p:nvPr/>
        </p:nvSpPr>
        <p:spPr>
          <a:xfrm>
            <a:off x="0" y="69674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4E181C-C5AE-40A9-9137-20D2380B48E8}"/>
              </a:ext>
            </a:extLst>
          </p:cNvPr>
          <p:cNvSpPr txBox="1"/>
          <p:nvPr/>
        </p:nvSpPr>
        <p:spPr>
          <a:xfrm>
            <a:off x="4704535" y="111966"/>
            <a:ext cx="1919693" cy="584775"/>
          </a:xfrm>
          <a:prstGeom prst="rect">
            <a:avLst/>
          </a:prstGeom>
          <a:noFill/>
        </p:spPr>
        <p:txBody>
          <a:bodyPr wrap="none" rtlCol="0">
            <a:spAutoFit/>
          </a:bodyPr>
          <a:lstStyle/>
          <a:p>
            <a:r>
              <a:rPr lang="en-GB" sz="3200" b="1" dirty="0"/>
              <a:t>Behaviour</a:t>
            </a:r>
          </a:p>
        </p:txBody>
      </p:sp>
      <p:pic>
        <p:nvPicPr>
          <p:cNvPr id="4" name="Picture 3">
            <a:extLst>
              <a:ext uri="{FF2B5EF4-FFF2-40B4-BE49-F238E27FC236}">
                <a16:creationId xmlns:a16="http://schemas.microsoft.com/office/drawing/2014/main" id="{6B31ADD0-E26C-49DA-8066-B277B605E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66004"/>
            <a:ext cx="1442757" cy="1422837"/>
          </a:xfrm>
          <a:prstGeom prst="rect">
            <a:avLst/>
          </a:prstGeom>
        </p:spPr>
      </p:pic>
      <p:sp>
        <p:nvSpPr>
          <p:cNvPr id="6" name="TextBox 5">
            <a:extLst>
              <a:ext uri="{FF2B5EF4-FFF2-40B4-BE49-F238E27FC236}">
                <a16:creationId xmlns:a16="http://schemas.microsoft.com/office/drawing/2014/main" id="{893DFE5E-38A7-43BD-A589-974D8B2C8931}"/>
              </a:ext>
            </a:extLst>
          </p:cNvPr>
          <p:cNvSpPr txBox="1"/>
          <p:nvPr/>
        </p:nvSpPr>
        <p:spPr>
          <a:xfrm>
            <a:off x="396241" y="1381760"/>
            <a:ext cx="11176000" cy="3785652"/>
          </a:xfrm>
          <a:prstGeom prst="rect">
            <a:avLst/>
          </a:prstGeom>
          <a:noFill/>
        </p:spPr>
        <p:txBody>
          <a:bodyPr wrap="square" rtlCol="0">
            <a:spAutoFit/>
          </a:bodyPr>
          <a:lstStyle/>
          <a:p>
            <a:r>
              <a:rPr lang="en-GB" sz="2400" b="1" dirty="0"/>
              <a:t>Relational Behaviour Policy</a:t>
            </a:r>
          </a:p>
          <a:p>
            <a:endParaRPr lang="en-GB" sz="2400" dirty="0"/>
          </a:p>
          <a:p>
            <a:pPr marL="342900" indent="-342900">
              <a:buFont typeface="Arial" panose="020B0604020202020204" pitchFamily="34" charset="0"/>
              <a:buChar char="•"/>
            </a:pPr>
            <a:r>
              <a:rPr lang="en-GB" sz="2400" dirty="0"/>
              <a:t>In line with the 318 Trust’s Relational Behaviour Policy, staff are working with Educational Psychologist Dan Cumber to develop the </a:t>
            </a:r>
            <a:r>
              <a:rPr lang="en-GB" sz="2400" b="1" dirty="0"/>
              <a:t>PACE approach</a:t>
            </a:r>
            <a:r>
              <a:rPr lang="en-GB" sz="2400" dirty="0"/>
              <a:t>.</a:t>
            </a:r>
          </a:p>
          <a:p>
            <a:pPr marL="342900" indent="-342900">
              <a:buFont typeface="Arial" panose="020B0604020202020204" pitchFamily="34" charset="0"/>
              <a:buChar char="•"/>
            </a:pPr>
            <a:r>
              <a:rPr lang="en-GB" sz="2400" dirty="0"/>
              <a:t>This work is being extended to include </a:t>
            </a:r>
            <a:r>
              <a:rPr lang="en-GB" sz="2400" b="1" dirty="0"/>
              <a:t>emotion coaching - </a:t>
            </a:r>
            <a:r>
              <a:rPr lang="en-GB" sz="2400" dirty="0"/>
              <a:t>further information will be shared soon.</a:t>
            </a:r>
          </a:p>
          <a:p>
            <a:pPr marL="342900" indent="-342900">
              <a:buFont typeface="Arial" panose="020B0604020202020204" pitchFamily="34" charset="0"/>
              <a:buChar char="•"/>
            </a:pPr>
            <a:r>
              <a:rPr lang="en-GB" sz="2400" dirty="0"/>
              <a:t>We recognise that some children have found the transition back to school after summer challenging.</a:t>
            </a:r>
          </a:p>
          <a:p>
            <a:pPr marL="342900" indent="-342900">
              <a:buFont typeface="Arial" panose="020B0604020202020204" pitchFamily="34" charset="0"/>
              <a:buChar char="•"/>
            </a:pPr>
            <a:r>
              <a:rPr lang="en-GB" sz="2400" dirty="0"/>
              <a:t>We are committed to supporting all children and will continue to provide additional help where needed.</a:t>
            </a:r>
          </a:p>
        </p:txBody>
      </p:sp>
    </p:spTree>
    <p:extLst>
      <p:ext uri="{BB962C8B-B14F-4D97-AF65-F5344CB8AC3E}">
        <p14:creationId xmlns:p14="http://schemas.microsoft.com/office/powerpoint/2010/main" val="39086551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BCF3E7-7640-4EB0-B946-5EA5EBBFB901}"/>
              </a:ext>
            </a:extLst>
          </p:cNvPr>
          <p:cNvSpPr/>
          <p:nvPr/>
        </p:nvSpPr>
        <p:spPr>
          <a:xfrm>
            <a:off x="0" y="66626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4E181C-C5AE-40A9-9137-20D2380B48E8}"/>
              </a:ext>
            </a:extLst>
          </p:cNvPr>
          <p:cNvSpPr txBox="1"/>
          <p:nvPr/>
        </p:nvSpPr>
        <p:spPr>
          <a:xfrm>
            <a:off x="3466468" y="111966"/>
            <a:ext cx="5035546" cy="584775"/>
          </a:xfrm>
          <a:prstGeom prst="rect">
            <a:avLst/>
          </a:prstGeom>
          <a:noFill/>
        </p:spPr>
        <p:txBody>
          <a:bodyPr wrap="none" rtlCol="0">
            <a:spAutoFit/>
          </a:bodyPr>
          <a:lstStyle/>
          <a:p>
            <a:r>
              <a:rPr lang="en-GB" sz="3200" b="1" dirty="0"/>
              <a:t>Any Questions or Comments</a:t>
            </a:r>
          </a:p>
        </p:txBody>
      </p:sp>
      <p:pic>
        <p:nvPicPr>
          <p:cNvPr id="4" name="Picture 3">
            <a:extLst>
              <a:ext uri="{FF2B5EF4-FFF2-40B4-BE49-F238E27FC236}">
                <a16:creationId xmlns:a16="http://schemas.microsoft.com/office/drawing/2014/main" id="{6B31ADD0-E26C-49DA-8066-B277B605E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35524"/>
            <a:ext cx="1442757" cy="1422837"/>
          </a:xfrm>
          <a:prstGeom prst="rect">
            <a:avLst/>
          </a:prstGeom>
        </p:spPr>
      </p:pic>
      <p:sp>
        <p:nvSpPr>
          <p:cNvPr id="5" name="TextBox 4">
            <a:extLst>
              <a:ext uri="{FF2B5EF4-FFF2-40B4-BE49-F238E27FC236}">
                <a16:creationId xmlns:a16="http://schemas.microsoft.com/office/drawing/2014/main" id="{856CF7CF-8AA9-4C8D-99F3-22F6CF8AA174}"/>
              </a:ext>
            </a:extLst>
          </p:cNvPr>
          <p:cNvSpPr txBox="1"/>
          <p:nvPr/>
        </p:nvSpPr>
        <p:spPr>
          <a:xfrm>
            <a:off x="5059680" y="1769196"/>
            <a:ext cx="1209040" cy="3170099"/>
          </a:xfrm>
          <a:prstGeom prst="rect">
            <a:avLst/>
          </a:prstGeom>
          <a:noFill/>
        </p:spPr>
        <p:txBody>
          <a:bodyPr wrap="square" rtlCol="0">
            <a:spAutoFit/>
          </a:bodyPr>
          <a:lstStyle/>
          <a:p>
            <a:r>
              <a:rPr lang="en-GB" sz="20000" dirty="0"/>
              <a:t>?</a:t>
            </a:r>
          </a:p>
        </p:txBody>
      </p:sp>
    </p:spTree>
    <p:extLst>
      <p:ext uri="{BB962C8B-B14F-4D97-AF65-F5344CB8AC3E}">
        <p14:creationId xmlns:p14="http://schemas.microsoft.com/office/powerpoint/2010/main" val="19998793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F9EC4DC-31B1-498C-9A71-531DEAD99D9A}"/>
              </a:ext>
            </a:extLst>
          </p:cNvPr>
          <p:cNvSpPr/>
          <p:nvPr/>
        </p:nvSpPr>
        <p:spPr>
          <a:xfrm>
            <a:off x="0" y="666261"/>
            <a:ext cx="12192000" cy="16136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1C0009B6-4D72-461A-9DE8-003B9516C8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34076" y="35524"/>
            <a:ext cx="1442757" cy="1422837"/>
          </a:xfrm>
          <a:prstGeom prst="rect">
            <a:avLst/>
          </a:prstGeom>
        </p:spPr>
      </p:pic>
      <p:sp>
        <p:nvSpPr>
          <p:cNvPr id="4" name="TextBox 3">
            <a:extLst>
              <a:ext uri="{FF2B5EF4-FFF2-40B4-BE49-F238E27FC236}">
                <a16:creationId xmlns:a16="http://schemas.microsoft.com/office/drawing/2014/main" id="{C0B0A82D-010A-4D0A-AC53-22E0ADC46A54}"/>
              </a:ext>
            </a:extLst>
          </p:cNvPr>
          <p:cNvSpPr txBox="1"/>
          <p:nvPr/>
        </p:nvSpPr>
        <p:spPr>
          <a:xfrm>
            <a:off x="4201474" y="3136612"/>
            <a:ext cx="3893245" cy="584775"/>
          </a:xfrm>
          <a:prstGeom prst="rect">
            <a:avLst/>
          </a:prstGeom>
          <a:noFill/>
        </p:spPr>
        <p:txBody>
          <a:bodyPr wrap="none" rtlCol="0">
            <a:spAutoFit/>
          </a:bodyPr>
          <a:lstStyle/>
          <a:p>
            <a:r>
              <a:rPr lang="en-GB" sz="3200" dirty="0"/>
              <a:t>Thank you for coming.</a:t>
            </a:r>
          </a:p>
        </p:txBody>
      </p:sp>
    </p:spTree>
    <p:extLst>
      <p:ext uri="{BB962C8B-B14F-4D97-AF65-F5344CB8AC3E}">
        <p14:creationId xmlns:p14="http://schemas.microsoft.com/office/powerpoint/2010/main" val="28731083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263</TotalTime>
  <Words>1902</Words>
  <Application>Microsoft Office PowerPoint</Application>
  <PresentationFormat>Widescreen</PresentationFormat>
  <Paragraphs>179</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Stephanie Beard</dc:creator>
  <cp:lastModifiedBy>Stephanie Beard</cp:lastModifiedBy>
  <cp:revision>20</cp:revision>
  <dcterms:created xsi:type="dcterms:W3CDTF">2025-09-24T17:37:02Z</dcterms:created>
  <dcterms:modified xsi:type="dcterms:W3CDTF">2025-09-25T15:06:37Z</dcterms:modified>
</cp:coreProperties>
</file>